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67" r:id="rId3"/>
  </p:sldMasterIdLst>
  <p:notesMasterIdLst>
    <p:notesMasterId r:id="rId120"/>
  </p:notesMasterIdLst>
  <p:handoutMasterIdLst>
    <p:handoutMasterId r:id="rId121"/>
  </p:handoutMasterIdLst>
  <p:sldIdLst>
    <p:sldId id="445" r:id="rId4"/>
    <p:sldId id="703" r:id="rId5"/>
    <p:sldId id="705" r:id="rId6"/>
    <p:sldId id="706" r:id="rId7"/>
    <p:sldId id="707" r:id="rId8"/>
    <p:sldId id="708" r:id="rId9"/>
    <p:sldId id="709" r:id="rId10"/>
    <p:sldId id="710" r:id="rId11"/>
    <p:sldId id="711" r:id="rId12"/>
    <p:sldId id="712" r:id="rId13"/>
    <p:sldId id="713" r:id="rId14"/>
    <p:sldId id="714" r:id="rId15"/>
    <p:sldId id="715" r:id="rId16"/>
    <p:sldId id="716" r:id="rId17"/>
    <p:sldId id="717" r:id="rId18"/>
    <p:sldId id="718" r:id="rId19"/>
    <p:sldId id="719" r:id="rId20"/>
    <p:sldId id="720" r:id="rId21"/>
    <p:sldId id="721" r:id="rId22"/>
    <p:sldId id="722" r:id="rId23"/>
    <p:sldId id="723" r:id="rId24"/>
    <p:sldId id="724" r:id="rId25"/>
    <p:sldId id="725" r:id="rId26"/>
    <p:sldId id="726" r:id="rId27"/>
    <p:sldId id="727" r:id="rId28"/>
    <p:sldId id="728" r:id="rId29"/>
    <p:sldId id="729" r:id="rId30"/>
    <p:sldId id="730" r:id="rId31"/>
    <p:sldId id="731" r:id="rId32"/>
    <p:sldId id="732" r:id="rId33"/>
    <p:sldId id="733" r:id="rId34"/>
    <p:sldId id="734" r:id="rId35"/>
    <p:sldId id="735" r:id="rId36"/>
    <p:sldId id="736" r:id="rId37"/>
    <p:sldId id="737" r:id="rId38"/>
    <p:sldId id="738" r:id="rId39"/>
    <p:sldId id="739" r:id="rId40"/>
    <p:sldId id="740" r:id="rId41"/>
    <p:sldId id="741" r:id="rId42"/>
    <p:sldId id="742" r:id="rId43"/>
    <p:sldId id="743" r:id="rId44"/>
    <p:sldId id="744" r:id="rId45"/>
    <p:sldId id="745" r:id="rId46"/>
    <p:sldId id="746" r:id="rId47"/>
    <p:sldId id="747" r:id="rId48"/>
    <p:sldId id="748" r:id="rId49"/>
    <p:sldId id="749" r:id="rId50"/>
    <p:sldId id="750" r:id="rId51"/>
    <p:sldId id="751" r:id="rId52"/>
    <p:sldId id="752" r:id="rId53"/>
    <p:sldId id="753" r:id="rId54"/>
    <p:sldId id="754" r:id="rId55"/>
    <p:sldId id="755" r:id="rId56"/>
    <p:sldId id="756" r:id="rId57"/>
    <p:sldId id="757" r:id="rId58"/>
    <p:sldId id="758" r:id="rId59"/>
    <p:sldId id="759" r:id="rId60"/>
    <p:sldId id="760" r:id="rId61"/>
    <p:sldId id="761" r:id="rId62"/>
    <p:sldId id="762" r:id="rId63"/>
    <p:sldId id="763" r:id="rId64"/>
    <p:sldId id="764" r:id="rId65"/>
    <p:sldId id="765" r:id="rId66"/>
    <p:sldId id="766" r:id="rId67"/>
    <p:sldId id="767" r:id="rId68"/>
    <p:sldId id="768" r:id="rId69"/>
    <p:sldId id="769" r:id="rId70"/>
    <p:sldId id="772" r:id="rId71"/>
    <p:sldId id="773" r:id="rId72"/>
    <p:sldId id="774" r:id="rId73"/>
    <p:sldId id="775" r:id="rId74"/>
    <p:sldId id="776" r:id="rId75"/>
    <p:sldId id="821" r:id="rId76"/>
    <p:sldId id="822" r:id="rId77"/>
    <p:sldId id="782" r:id="rId78"/>
    <p:sldId id="783" r:id="rId79"/>
    <p:sldId id="784" r:id="rId80"/>
    <p:sldId id="785" r:id="rId81"/>
    <p:sldId id="786" r:id="rId82"/>
    <p:sldId id="787" r:id="rId83"/>
    <p:sldId id="788" r:id="rId84"/>
    <p:sldId id="791" r:id="rId85"/>
    <p:sldId id="825" r:id="rId86"/>
    <p:sldId id="792" r:id="rId87"/>
    <p:sldId id="793" r:id="rId88"/>
    <p:sldId id="794" r:id="rId89"/>
    <p:sldId id="795" r:id="rId90"/>
    <p:sldId id="796" r:id="rId91"/>
    <p:sldId id="797" r:id="rId92"/>
    <p:sldId id="798" r:id="rId93"/>
    <p:sldId id="799" r:id="rId94"/>
    <p:sldId id="800" r:id="rId95"/>
    <p:sldId id="826" r:id="rId96"/>
    <p:sldId id="827" r:id="rId97"/>
    <p:sldId id="801" r:id="rId98"/>
    <p:sldId id="802" r:id="rId99"/>
    <p:sldId id="803" r:id="rId100"/>
    <p:sldId id="804" r:id="rId101"/>
    <p:sldId id="805" r:id="rId102"/>
    <p:sldId id="806" r:id="rId103"/>
    <p:sldId id="807" r:id="rId104"/>
    <p:sldId id="808" r:id="rId105"/>
    <p:sldId id="809" r:id="rId106"/>
    <p:sldId id="810" r:id="rId107"/>
    <p:sldId id="811" r:id="rId108"/>
    <p:sldId id="812" r:id="rId109"/>
    <p:sldId id="813" r:id="rId110"/>
    <p:sldId id="814" r:id="rId111"/>
    <p:sldId id="823" r:id="rId112"/>
    <p:sldId id="815" r:id="rId113"/>
    <p:sldId id="817" r:id="rId114"/>
    <p:sldId id="818" r:id="rId115"/>
    <p:sldId id="819" r:id="rId116"/>
    <p:sldId id="820" r:id="rId117"/>
    <p:sldId id="824" r:id="rId118"/>
    <p:sldId id="828" r:id="rId1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吴 鹏飞" initials="吴" lastIdx="1" clrIdx="0">
    <p:extLst>
      <p:ext uri="{19B8F6BF-5375-455C-9EA6-DF929625EA0E}">
        <p15:presenceInfo xmlns:p15="http://schemas.microsoft.com/office/powerpoint/2012/main" userId="b708544a9a37d95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1893"/>
    <a:srgbClr val="000000"/>
    <a:srgbClr val="FF40FF"/>
    <a:srgbClr val="92D050"/>
    <a:srgbClr val="0432FF"/>
    <a:srgbClr val="0070C0"/>
    <a:srgbClr val="2D3AFF"/>
    <a:srgbClr val="73FB79"/>
    <a:srgbClr val="FFC000"/>
    <a:srgbClr val="2764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9" autoAdjust="0"/>
    <p:restoredTop sz="71588"/>
  </p:normalViewPr>
  <p:slideViewPr>
    <p:cSldViewPr snapToGrid="0" snapToObjects="1">
      <p:cViewPr varScale="1">
        <p:scale>
          <a:sx n="88" d="100"/>
          <a:sy n="88" d="100"/>
        </p:scale>
        <p:origin x="49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slide" Target="slides/slide109.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presProps" Target="presProps.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slide" Target="slides/slide110.xml"/><Relationship Id="rId118" Type="http://schemas.openxmlformats.org/officeDocument/2006/relationships/slide" Target="slides/slide115.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08" Type="http://schemas.openxmlformats.org/officeDocument/2006/relationships/slide" Target="slides/slide105.xml"/><Relationship Id="rId124" Type="http://schemas.openxmlformats.org/officeDocument/2006/relationships/viewProps" Target="viewProps.xml"/><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slide" Target="slides/slide72.xml"/><Relationship Id="rId91" Type="http://schemas.openxmlformats.org/officeDocument/2006/relationships/slide" Target="slides/slide88.xml"/><Relationship Id="rId96" Type="http://schemas.openxmlformats.org/officeDocument/2006/relationships/slide" Target="slides/slide93.xml"/><Relationship Id="rId1" Type="http://schemas.openxmlformats.org/officeDocument/2006/relationships/slideMaster" Target="slideMasters/slideMaster1.xml"/><Relationship Id="rId6" Type="http://schemas.openxmlformats.org/officeDocument/2006/relationships/slide" Target="slides/slide3.xml"/><Relationship Id="rId23" Type="http://schemas.openxmlformats.org/officeDocument/2006/relationships/slide" Target="slides/slide2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119" Type="http://schemas.openxmlformats.org/officeDocument/2006/relationships/slide" Target="slides/slide116.xml"/><Relationship Id="rId44" Type="http://schemas.openxmlformats.org/officeDocument/2006/relationships/slide" Target="slides/slide41.xml"/><Relationship Id="rId60" Type="http://schemas.openxmlformats.org/officeDocument/2006/relationships/slide" Target="slides/slide57.xml"/><Relationship Id="rId65" Type="http://schemas.openxmlformats.org/officeDocument/2006/relationships/slide" Target="slides/slide62.xml"/><Relationship Id="rId81" Type="http://schemas.openxmlformats.org/officeDocument/2006/relationships/slide" Target="slides/slide78.xml"/><Relationship Id="rId86" Type="http://schemas.openxmlformats.org/officeDocument/2006/relationships/slide" Target="slides/slide83.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120" Type="http://schemas.openxmlformats.org/officeDocument/2006/relationships/notesMaster" Target="notesMasters/notesMaster1.xml"/><Relationship Id="rId125" Type="http://schemas.openxmlformats.org/officeDocument/2006/relationships/theme" Target="theme/theme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26"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handoutMaster" Target="handoutMasters/handoutMaster1.xml"/><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116" Type="http://schemas.openxmlformats.org/officeDocument/2006/relationships/slide" Target="slides/slide113.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88" Type="http://schemas.openxmlformats.org/officeDocument/2006/relationships/slide" Target="slides/slide85.xml"/><Relationship Id="rId111" Type="http://schemas.openxmlformats.org/officeDocument/2006/relationships/slide" Target="slides/slide108.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commentAuthors" Target="commentAuthors.xml"/><Relationship Id="rId4" Type="http://schemas.openxmlformats.org/officeDocument/2006/relationships/slide" Target="slides/slide1.xml"/><Relationship Id="rId9"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1DC918-D5AF-47D4-A0E1-0F6E36D2B398}" type="datetimeFigureOut">
              <a:rPr lang="zh-CN" altLang="en-US" smtClean="0"/>
              <a:t>2021/4/28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A9E4A-35BD-4C19-B517-40C0E652C88C}"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B88DBF-287A-4B07-8150-A1306642B532}" type="datetimeFigureOut">
              <a:rPr lang="zh-CN" altLang="en-US" smtClean="0"/>
              <a:t>2021/4/28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CF9155-6E7B-4459-9A3D-B60496DBBCCA}"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DCCF9155-6E7B-4459-9A3D-B60496DBBCCA}" type="slidenum">
              <a:rPr lang="zh-CN" altLang="en-US" smtClean="0"/>
              <a:t>1</a:t>
            </a:fld>
            <a:endParaRPr lang="zh-CN" altLang="en-US"/>
          </a:p>
        </p:txBody>
      </p:sp>
    </p:spTree>
    <p:extLst>
      <p:ext uri="{BB962C8B-B14F-4D97-AF65-F5344CB8AC3E}">
        <p14:creationId xmlns:p14="http://schemas.microsoft.com/office/powerpoint/2010/main" val="3131187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3.xml"/><Relationship Id="rId4" Type="http://schemas.microsoft.com/office/2007/relationships/hdphoto" Target="../media/hdphoto3.wdp"/></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3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淡蓝">
    <p:spTree>
      <p:nvGrpSpPr>
        <p:cNvPr id="1" name=""/>
        <p:cNvGrpSpPr/>
        <p:nvPr/>
      </p:nvGrpSpPr>
      <p:grpSpPr>
        <a:xfrm>
          <a:off x="0" y="0"/>
          <a:ext cx="0" cy="0"/>
          <a:chOff x="0" y="0"/>
          <a:chExt cx="0" cy="0"/>
        </a:xfrm>
      </p:grpSpPr>
      <p:sp>
        <p:nvSpPr>
          <p:cNvPr id="12" name="日期占位符 11"/>
          <p:cNvSpPr>
            <a:spLocks noGrp="1"/>
          </p:cNvSpPr>
          <p:nvPr>
            <p:ph type="dt" sz="half" idx="10"/>
          </p:nvPr>
        </p:nvSpPr>
        <p:spPr/>
        <p:txBody>
          <a:bodyPr/>
          <a:lstStyle/>
          <a:p>
            <a:pPr>
              <a:defRPr/>
            </a:pPr>
            <a:fld id="{ABD4AC4A-DF3C-4DC5-BD05-AB579ECF9A78}" type="datetime1">
              <a:rPr lang="zh-CN" altLang="en-US" smtClean="0"/>
              <a:t>2021/4/28</a:t>
            </a:fld>
            <a:endParaRPr lang="zh-CN" altLang="en-US"/>
          </a:p>
        </p:txBody>
      </p:sp>
      <p:sp>
        <p:nvSpPr>
          <p:cNvPr id="13" name="灯片编号占位符 12"/>
          <p:cNvSpPr>
            <a:spLocks noGrp="1"/>
          </p:cNvSpPr>
          <p:nvPr>
            <p:ph type="sldNum" sz="quarter" idx="11"/>
          </p:nvPr>
        </p:nvSpPr>
        <p:spPr>
          <a:xfrm>
            <a:off x="9347243" y="6500835"/>
            <a:ext cx="2844800" cy="428628"/>
          </a:xfrm>
        </p:spPr>
        <p:txBody>
          <a:bodyPr/>
          <a:lstStyle>
            <a:lvl1pPr>
              <a:defRPr sz="1500" baseline="0"/>
            </a:lvl1pPr>
          </a:lstStyle>
          <a:p>
            <a:pPr>
              <a:defRPr/>
            </a:pPr>
            <a:fld id="{F34F209F-7364-4BEE-B0C4-76D6E8CB9558}" type="slidenum">
              <a:rPr lang="zh-CN" altLang="en-US" smtClean="0"/>
              <a:t>‹#›</a:t>
            </a:fld>
            <a:endParaRPr lang="zh-CN" altLang="en-US" dirty="0"/>
          </a:p>
        </p:txBody>
      </p:sp>
      <p:sp>
        <p:nvSpPr>
          <p:cNvPr id="14" name="页脚占位符 13"/>
          <p:cNvSpPr>
            <a:spLocks noGrp="1"/>
          </p:cNvSpPr>
          <p:nvPr>
            <p:ph type="ftr" sz="quarter" idx="12"/>
          </p:nvPr>
        </p:nvSpPr>
        <p:spPr/>
        <p:txBody>
          <a:bodyPr/>
          <a:lstStyle/>
          <a:p>
            <a:pPr>
              <a:defRPr/>
            </a:pP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43339" y="332656"/>
            <a:ext cx="7694645" cy="706090"/>
          </a:xfrm>
        </p:spPr>
        <p:txBody>
          <a:bodyPr>
            <a:normAutofit/>
          </a:bodyPr>
          <a:lstStyle>
            <a:lvl1pPr>
              <a:defRPr sz="3200" b="1">
                <a:ln w="15875">
                  <a:noFill/>
                </a:ln>
                <a:solidFill>
                  <a:srgbClr val="FFC000"/>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灯片编号占位符 5"/>
          <p:cNvSpPr>
            <a:spLocks noGrp="1"/>
          </p:cNvSpPr>
          <p:nvPr>
            <p:ph type="sldNum" sz="quarter" idx="10"/>
          </p:nvPr>
        </p:nvSpPr>
        <p:spPr>
          <a:xfrm>
            <a:off x="9347200" y="6453189"/>
            <a:ext cx="2844800" cy="365125"/>
          </a:xfrm>
        </p:spPr>
        <p:txBody>
          <a:bodyPr/>
          <a:lstStyle>
            <a:lvl1pPr>
              <a:defRPr sz="1600" smtClean="0"/>
            </a:lvl1pPr>
          </a:lstStyle>
          <a:p>
            <a:pPr>
              <a:defRPr/>
            </a:pPr>
            <a:fld id="{8174CDF2-99C3-4911-A684-C83D1DF71E9B}" type="slidenum">
              <a:rPr lang="zh-CN" altLang="en-US"/>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09600" y="274639"/>
            <a:ext cx="10972800" cy="5851525"/>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a:xfrm>
            <a:off x="609600" y="6251575"/>
            <a:ext cx="2844800" cy="476250"/>
          </a:xfrm>
        </p:spPr>
        <p:txBody>
          <a:bodyPr/>
          <a:lstStyle>
            <a:lvl1pPr>
              <a:defRPr/>
            </a:lvl1pPr>
          </a:lstStyle>
          <a:p>
            <a:fld id="{63F058AE-8518-4AB5-9610-25ED4C7A6B7F}" type="datetime1">
              <a:rPr lang="zh-CN" altLang="en-US"/>
              <a:pPr/>
              <a:t>2021/4/28</a:t>
            </a:fld>
            <a:endParaRPr lang="en-US" altLang="zh-CN"/>
          </a:p>
        </p:txBody>
      </p:sp>
      <p:sp>
        <p:nvSpPr>
          <p:cNvPr id="4" name="灯片编号占位符 3"/>
          <p:cNvSpPr>
            <a:spLocks noGrp="1"/>
          </p:cNvSpPr>
          <p:nvPr>
            <p:ph type="sldNum" sz="quarter" idx="11"/>
          </p:nvPr>
        </p:nvSpPr>
        <p:spPr>
          <a:xfrm>
            <a:off x="8737600" y="6248400"/>
            <a:ext cx="2844800" cy="476250"/>
          </a:xfrm>
        </p:spPr>
        <p:txBody>
          <a:bodyPr/>
          <a:lstStyle>
            <a:lvl1pPr>
              <a:defRPr/>
            </a:lvl1pPr>
          </a:lstStyle>
          <a:p>
            <a:fld id="{3EAA23C4-CA9F-4882-BB72-A980F869DFA9}" type="slidenum">
              <a:rPr lang="zh-CN" altLang="en-US"/>
              <a:pPr/>
              <a:t>‹#›</a:t>
            </a:fld>
            <a:endParaRPr lang="en-US" altLang="zh-CN"/>
          </a:p>
        </p:txBody>
      </p:sp>
      <p:sp>
        <p:nvSpPr>
          <p:cNvPr id="5" name="页脚占位符 4"/>
          <p:cNvSpPr>
            <a:spLocks noGrp="1"/>
          </p:cNvSpPr>
          <p:nvPr>
            <p:ph type="ftr" sz="quarter" idx="12"/>
          </p:nvPr>
        </p:nvSpPr>
        <p:spPr>
          <a:xfrm>
            <a:off x="4165600" y="6248400"/>
            <a:ext cx="3860800" cy="476250"/>
          </a:xfrm>
        </p:spPr>
        <p:txBody>
          <a:bodyPr/>
          <a:lstStyle>
            <a:lvl1pPr>
              <a:defRPr/>
            </a:lvl1pPr>
          </a:lstStyle>
          <a:p>
            <a:endParaRPr lang="en-US" altLang="zh-CN"/>
          </a:p>
        </p:txBody>
      </p:sp>
    </p:spTree>
    <p:extLst>
      <p:ext uri="{BB962C8B-B14F-4D97-AF65-F5344CB8AC3E}">
        <p14:creationId xmlns:p14="http://schemas.microsoft.com/office/powerpoint/2010/main" val="11568219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E5DC75C-4D8C-42D5-89B8-AF48173C60E8}" type="datetimeFigureOut">
              <a:rPr lang="zh-CN" altLang="en-US" smtClean="0"/>
              <a:t>2021/4/28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AC9B6D-FE1B-4FEA-8ED1-9962A533CF6F}" type="slidenum">
              <a:rPr lang="zh-CN" altLang="en-US" smtClean="0"/>
              <a:t>‹#›</a:t>
            </a:fld>
            <a:endParaRPr lang="zh-CN" altLang="en-US"/>
          </a:p>
        </p:txBody>
      </p:sp>
    </p:spTree>
    <p:extLst>
      <p:ext uri="{BB962C8B-B14F-4D97-AF65-F5344CB8AC3E}">
        <p14:creationId xmlns:p14="http://schemas.microsoft.com/office/powerpoint/2010/main" val="2011381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2F2F2"/>
        </a:solidFill>
        <a:effectLst/>
      </p:bgPr>
    </p:bg>
    <p:spTree>
      <p:nvGrpSpPr>
        <p:cNvPr id="1" name=""/>
        <p:cNvGrpSpPr/>
        <p:nvPr/>
      </p:nvGrpSpPr>
      <p:grpSpPr>
        <a:xfrm>
          <a:off x="0" y="0"/>
          <a:ext cx="0" cy="0"/>
          <a:chOff x="0" y="0"/>
          <a:chExt cx="0" cy="0"/>
        </a:xfrm>
      </p:grpSpPr>
      <p:sp>
        <p:nvSpPr>
          <p:cNvPr id="8" name="任意多边形 7"/>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795758" y="6458677"/>
            <a:ext cx="1579756" cy="209725"/>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userDrawn="1"/>
        </p:nvSpPr>
        <p:spPr>
          <a:xfrm>
            <a:off x="10927454" y="6458679"/>
            <a:ext cx="1534478" cy="59568"/>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灯片编号占位符 5"/>
          <p:cNvSpPr>
            <a:spLocks noGrp="1"/>
          </p:cNvSpPr>
          <p:nvPr>
            <p:ph type="sldNum" sz="quarter" idx="4"/>
          </p:nvPr>
        </p:nvSpPr>
        <p:spPr>
          <a:xfrm>
            <a:off x="10448698" y="6374268"/>
            <a:ext cx="468520"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1"/>
            <a:ext cx="12192000" cy="361565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052" name="Picture 4" descr="http://cs.njupt.edu.cn/_upload/tpl/02/9d/669/template669/img/top.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3615655"/>
            <a:ext cx="12192000" cy="32423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30"/>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5"/>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4_空白">
    <p:bg>
      <p:bgPr>
        <a:blipFill>
          <a:blip r:embed="rId2" cstate="email"/>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3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2"/>
            <a:ext cx="12192000" cy="685800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5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cstate="email">
            <a:duotone>
              <a:prstClr val="black"/>
              <a:srgbClr val="00B0F0">
                <a:tint val="45000"/>
                <a:satMod val="400000"/>
              </a:srgbClr>
            </a:duotone>
            <a:extLst>
              <a:ext uri="{BEBA8EAE-BF5A-486C-A8C5-ECC9F3942E4B}">
                <a14:imgProps xmlns:a14="http://schemas.microsoft.com/office/drawing/2010/main">
                  <a14:imgLayer r:embed="rId4">
                    <a14:imgEffect>
                      <a14:brightnessContrast bright="20000" contrast="40000"/>
                    </a14:imgEffect>
                    <a14:imgEffect>
                      <a14:saturation sat="400000"/>
                    </a14:imgEffect>
                  </a14:imgLayer>
                </a14:imgProps>
              </a:ext>
            </a:extLst>
          </a:blip>
          <a:stretch>
            <a:fillRect/>
          </a:stretch>
        </p:blipFill>
        <p:spPr>
          <a:xfrm>
            <a:off x="1147" y="1719"/>
            <a:ext cx="12192767" cy="6856281"/>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2_空白">
    <p:bg>
      <p:bgPr>
        <a:blipFill dpi="0" rotWithShape="1">
          <a:blip r:embed="rId2">
            <a:lum/>
          </a:blip>
          <a:srcRect/>
          <a:tile tx="0" ty="336550" sx="100000" sy="100000" flip="xy" algn="tl"/>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6_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3"/>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3"/>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0" y="420914"/>
            <a:ext cx="870857" cy="449943"/>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22" name="平行四边形 21"/>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sp>
        <p:nvSpPr>
          <p:cNvPr id="26" name="任意多边形 2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流程图: 数据 2"/>
          <p:cNvSpPr/>
          <p:nvPr userDrawn="1"/>
        </p:nvSpPr>
        <p:spPr>
          <a:xfrm>
            <a:off x="217673" y="312526"/>
            <a:ext cx="943470" cy="558331"/>
          </a:xfrm>
          <a:prstGeom prst="flowChartInputOut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a:off x="870857" y="856343"/>
            <a:ext cx="1132114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3" name="图片 12"/>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21" Type="http://schemas.openxmlformats.org/officeDocument/2006/relationships/theme" Target="../theme/theme3.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580539" y="6356350"/>
            <a:ext cx="1201024"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88" r:id="rId17"/>
    <p:sldLayoutId id="2147483689"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773174" y="6356350"/>
            <a:ext cx="40267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E8081-9BD5-4D7C-946C-6E41C6C19654}" type="slidenum">
              <a:rPr lang="zh-CN" altLang="en-US" smtClean="0">
                <a:solidFill>
                  <a:prstClr val="black">
                    <a:tint val="75000"/>
                  </a:prstClr>
                </a:solidFill>
              </a:rPr>
              <a:t>‹#›</a:t>
            </a:fld>
            <a:endParaRPr lang="zh-CN" alt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2021/4/28</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7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7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cstate="screen"/>
          <a:stretch>
            <a:fillRect/>
          </a:stretch>
        </p:blipFill>
        <p:spPr>
          <a:xfrm>
            <a:off x="294140" y="262285"/>
            <a:ext cx="3030085" cy="808023"/>
          </a:xfrm>
          <a:prstGeom prst="rect">
            <a:avLst/>
          </a:prstGeom>
          <a:effectLst>
            <a:outerShdw blurRad="50800" dist="38100" dir="16200000" rotWithShape="0">
              <a:prstClr val="black">
                <a:alpha val="40000"/>
              </a:prstClr>
            </a:outerShdw>
          </a:effectLst>
        </p:spPr>
      </p:pic>
      <p:sp>
        <p:nvSpPr>
          <p:cNvPr id="7" name="文本框 6"/>
          <p:cNvSpPr txBox="1"/>
          <p:nvPr/>
        </p:nvSpPr>
        <p:spPr>
          <a:xfrm>
            <a:off x="142624" y="1811713"/>
            <a:ext cx="11528194"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8800" b="1" i="0" u="none" strike="noStrike" kern="1200" cap="none" spc="0" normalizeH="0" baseline="0" noProof="0" dirty="0">
                <a:ln>
                  <a:noFill/>
                </a:ln>
                <a:solidFill>
                  <a:srgbClr val="FFC000"/>
                </a:solidFill>
                <a:uLnTx/>
                <a:uFillTx/>
                <a:latin typeface="微软雅黑" panose="020B0503020204020204" pitchFamily="34" charset="-122"/>
                <a:ea typeface="微软雅黑" panose="020B0503020204020204" pitchFamily="34" charset="-122"/>
                <a:cs typeface="+mn-cs"/>
              </a:rPr>
              <a:t>编译原理</a:t>
            </a:r>
          </a:p>
        </p:txBody>
      </p:sp>
      <p:sp>
        <p:nvSpPr>
          <p:cNvPr id="2" name="文本框 1"/>
          <p:cNvSpPr txBox="1"/>
          <p:nvPr/>
        </p:nvSpPr>
        <p:spPr>
          <a:xfrm>
            <a:off x="5286103" y="3370217"/>
            <a:ext cx="1410788" cy="369332"/>
          </a:xfrm>
          <a:prstGeom prst="rect">
            <a:avLst/>
          </a:prstGeom>
          <a:noFill/>
        </p:spPr>
        <p:txBody>
          <a:bodyPr wrap="square" rtlCol="0">
            <a:spAutoFit/>
          </a:bodyPr>
          <a:lstStyle/>
          <a:p>
            <a:r>
              <a:rPr lang="zh-CN" altLang="en-US" dirty="0" smtClean="0">
                <a:solidFill>
                  <a:schemeClr val="bg1"/>
                </a:solidFill>
              </a:rPr>
              <a:t>    第四章</a:t>
            </a:r>
            <a:endParaRPr lang="zh-CN" alt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457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58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a:t>
            </a:r>
          </a:p>
        </p:txBody>
      </p:sp>
      <p:sp>
        <p:nvSpPr>
          <p:cNvPr id="24581"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2"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3"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4"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5"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4586"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7"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588"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4589"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4590"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4591"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4592" name="Text Box 17"/>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4593"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4594" name="Text Box 19"/>
          <p:cNvSpPr txBox="1">
            <a:spLocks noChangeArrowheads="1"/>
          </p:cNvSpPr>
          <p:nvPr/>
        </p:nvSpPr>
        <p:spPr bwMode="auto">
          <a:xfrm>
            <a:off x="6516688" y="4203701"/>
            <a:ext cx="173831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a:t>
            </a:r>
          </a:p>
        </p:txBody>
      </p:sp>
      <p:sp>
        <p:nvSpPr>
          <p:cNvPr id="336916"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768468327"/>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99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899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8996"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8997"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solidFill>
                  <a:srgbClr val="011893"/>
                </a:solidFill>
                <a:latin typeface="Times New Roman" panose="02020603050405020304" pitchFamily="18" charset="0"/>
              </a:rPr>
              <a:t>T’→*FT’ </a:t>
            </a:r>
            <a:r>
              <a:rPr lang="en-US" altLang="zh-CN" sz="2400" b="1" dirty="0">
                <a:latin typeface="Times New Roman" panose="02020603050405020304" pitchFamily="18" charset="0"/>
              </a:rPr>
              <a:t>|ε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9065"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600120698"/>
                    </a:ext>
                  </a:extLst>
                </a:gridCol>
                <a:gridCol w="1227137">
                  <a:extLst>
                    <a:ext uri="{9D8B030D-6E8A-4147-A177-3AD203B41FA5}">
                      <a16:colId xmlns:a16="http://schemas.microsoft.com/office/drawing/2014/main" val="3520193132"/>
                    </a:ext>
                  </a:extLst>
                </a:gridCol>
                <a:gridCol w="1358900">
                  <a:extLst>
                    <a:ext uri="{9D8B030D-6E8A-4147-A177-3AD203B41FA5}">
                      <a16:colId xmlns:a16="http://schemas.microsoft.com/office/drawing/2014/main" val="519487882"/>
                    </a:ext>
                  </a:extLst>
                </a:gridCol>
                <a:gridCol w="1371600">
                  <a:extLst>
                    <a:ext uri="{9D8B030D-6E8A-4147-A177-3AD203B41FA5}">
                      <a16:colId xmlns:a16="http://schemas.microsoft.com/office/drawing/2014/main" val="1933944778"/>
                    </a:ext>
                  </a:extLst>
                </a:gridCol>
                <a:gridCol w="1219200">
                  <a:extLst>
                    <a:ext uri="{9D8B030D-6E8A-4147-A177-3AD203B41FA5}">
                      <a16:colId xmlns:a16="http://schemas.microsoft.com/office/drawing/2014/main" val="367990716"/>
                    </a:ext>
                  </a:extLst>
                </a:gridCol>
                <a:gridCol w="1117600">
                  <a:extLst>
                    <a:ext uri="{9D8B030D-6E8A-4147-A177-3AD203B41FA5}">
                      <a16:colId xmlns:a16="http://schemas.microsoft.com/office/drawing/2014/main" val="2582403459"/>
                    </a:ext>
                  </a:extLst>
                </a:gridCol>
                <a:gridCol w="1206500">
                  <a:extLst>
                    <a:ext uri="{9D8B030D-6E8A-4147-A177-3AD203B41FA5}">
                      <a16:colId xmlns:a16="http://schemas.microsoft.com/office/drawing/2014/main" val="508436668"/>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5215666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8750970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9085652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2986752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2036479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23765788"/>
                  </a:ext>
                </a:extLst>
              </a:tr>
            </a:tbl>
          </a:graphicData>
        </a:graphic>
      </p:graphicFrame>
      <p:sp>
        <p:nvSpPr>
          <p:cNvPr id="469056"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9057"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9058"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9059"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9060"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69061"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9062"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9063"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902707685"/>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797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7972"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7973"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a:t>
            </a:r>
            <a:r>
              <a:rPr lang="en-US" altLang="zh-CN" sz="2400" b="1" dirty="0">
                <a:solidFill>
                  <a:srgbClr val="011893"/>
                </a:solidFill>
                <a:latin typeface="Times New Roman" panose="02020603050405020304" pitchFamily="18" charset="0"/>
              </a:rPr>
              <a:t>F→(E) </a:t>
            </a:r>
            <a:r>
              <a:rPr lang="en-US" altLang="zh-CN" sz="2400" b="1" dirty="0">
                <a:latin typeface="Times New Roman" panose="02020603050405020304" pitchFamily="18" charset="0"/>
              </a:rPr>
              <a:t>|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8041"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983402424"/>
                    </a:ext>
                  </a:extLst>
                </a:gridCol>
                <a:gridCol w="1227137">
                  <a:extLst>
                    <a:ext uri="{9D8B030D-6E8A-4147-A177-3AD203B41FA5}">
                      <a16:colId xmlns:a16="http://schemas.microsoft.com/office/drawing/2014/main" val="1738989812"/>
                    </a:ext>
                  </a:extLst>
                </a:gridCol>
                <a:gridCol w="1358900">
                  <a:extLst>
                    <a:ext uri="{9D8B030D-6E8A-4147-A177-3AD203B41FA5}">
                      <a16:colId xmlns:a16="http://schemas.microsoft.com/office/drawing/2014/main" val="1849243010"/>
                    </a:ext>
                  </a:extLst>
                </a:gridCol>
                <a:gridCol w="1371600">
                  <a:extLst>
                    <a:ext uri="{9D8B030D-6E8A-4147-A177-3AD203B41FA5}">
                      <a16:colId xmlns:a16="http://schemas.microsoft.com/office/drawing/2014/main" val="2547870084"/>
                    </a:ext>
                  </a:extLst>
                </a:gridCol>
                <a:gridCol w="1219200">
                  <a:extLst>
                    <a:ext uri="{9D8B030D-6E8A-4147-A177-3AD203B41FA5}">
                      <a16:colId xmlns:a16="http://schemas.microsoft.com/office/drawing/2014/main" val="3474598117"/>
                    </a:ext>
                  </a:extLst>
                </a:gridCol>
                <a:gridCol w="1117600">
                  <a:extLst>
                    <a:ext uri="{9D8B030D-6E8A-4147-A177-3AD203B41FA5}">
                      <a16:colId xmlns:a16="http://schemas.microsoft.com/office/drawing/2014/main" val="476182942"/>
                    </a:ext>
                  </a:extLst>
                </a:gridCol>
                <a:gridCol w="1206500">
                  <a:extLst>
                    <a:ext uri="{9D8B030D-6E8A-4147-A177-3AD203B41FA5}">
                      <a16:colId xmlns:a16="http://schemas.microsoft.com/office/drawing/2014/main" val="738433297"/>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8407693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2994254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3643187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810245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0841035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15827461"/>
                  </a:ext>
                </a:extLst>
              </a:tr>
            </a:tbl>
          </a:graphicData>
        </a:graphic>
      </p:graphicFrame>
      <p:sp>
        <p:nvSpPr>
          <p:cNvPr id="468032"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8033"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8034"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8035"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8036"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FIRST(*FT’)={*}</a:t>
            </a:r>
            <a:endParaRPr lang="zh-CN" altLang="en-US" b="1" dirty="0">
              <a:solidFill>
                <a:srgbClr val="011893"/>
              </a:solidFill>
              <a:latin typeface="Times New Roman" panose="02020603050405020304" pitchFamily="18" charset="0"/>
            </a:endParaRPr>
          </a:p>
        </p:txBody>
      </p:sp>
      <p:sp>
        <p:nvSpPr>
          <p:cNvPr id="468037"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8038"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8039"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771654255"/>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694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6948"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6949"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a:t>
            </a:r>
            <a:r>
              <a:rPr lang="en-US" altLang="zh-CN" sz="2400" b="1" dirty="0">
                <a:solidFill>
                  <a:srgbClr val="011893"/>
                </a:solidFill>
                <a:latin typeface="Times New Roman" panose="02020603050405020304" pitchFamily="18" charset="0"/>
              </a:rPr>
              <a:t>F→</a:t>
            </a:r>
            <a:r>
              <a:rPr lang="en-US" altLang="zh-CN" sz="2400" b="1" dirty="0">
                <a:latin typeface="Times New Roman" panose="02020603050405020304" pitchFamily="18" charset="0"/>
              </a:rPr>
              <a:t>(E) | </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 </a:t>
            </a:r>
          </a:p>
        </p:txBody>
      </p:sp>
      <p:graphicFrame>
        <p:nvGraphicFramePr>
          <p:cNvPr id="467017"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524105835"/>
                    </a:ext>
                  </a:extLst>
                </a:gridCol>
                <a:gridCol w="1227137">
                  <a:extLst>
                    <a:ext uri="{9D8B030D-6E8A-4147-A177-3AD203B41FA5}">
                      <a16:colId xmlns:a16="http://schemas.microsoft.com/office/drawing/2014/main" val="2241899700"/>
                    </a:ext>
                  </a:extLst>
                </a:gridCol>
                <a:gridCol w="1358900">
                  <a:extLst>
                    <a:ext uri="{9D8B030D-6E8A-4147-A177-3AD203B41FA5}">
                      <a16:colId xmlns:a16="http://schemas.microsoft.com/office/drawing/2014/main" val="911584436"/>
                    </a:ext>
                  </a:extLst>
                </a:gridCol>
                <a:gridCol w="1371600">
                  <a:extLst>
                    <a:ext uri="{9D8B030D-6E8A-4147-A177-3AD203B41FA5}">
                      <a16:colId xmlns:a16="http://schemas.microsoft.com/office/drawing/2014/main" val="2192707924"/>
                    </a:ext>
                  </a:extLst>
                </a:gridCol>
                <a:gridCol w="1219200">
                  <a:extLst>
                    <a:ext uri="{9D8B030D-6E8A-4147-A177-3AD203B41FA5}">
                      <a16:colId xmlns:a16="http://schemas.microsoft.com/office/drawing/2014/main" val="860142533"/>
                    </a:ext>
                  </a:extLst>
                </a:gridCol>
                <a:gridCol w="1117600">
                  <a:extLst>
                    <a:ext uri="{9D8B030D-6E8A-4147-A177-3AD203B41FA5}">
                      <a16:colId xmlns:a16="http://schemas.microsoft.com/office/drawing/2014/main" val="392687524"/>
                    </a:ext>
                  </a:extLst>
                </a:gridCol>
                <a:gridCol w="1206500">
                  <a:extLst>
                    <a:ext uri="{9D8B030D-6E8A-4147-A177-3AD203B41FA5}">
                      <a16:colId xmlns:a16="http://schemas.microsoft.com/office/drawing/2014/main" val="1956531921"/>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0577110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0010245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8423793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53991792"/>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5027686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23539702"/>
                  </a:ext>
                </a:extLst>
              </a:tr>
            </a:tbl>
          </a:graphicData>
        </a:graphic>
      </p:graphicFrame>
      <p:sp>
        <p:nvSpPr>
          <p:cNvPr id="467008"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7009"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7010"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7011"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7012"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67013"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7014"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7015"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612702388"/>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44" name="Line 4"/>
          <p:cNvSpPr>
            <a:spLocks noChangeShapeType="1"/>
          </p:cNvSpPr>
          <p:nvPr/>
        </p:nvSpPr>
        <p:spPr bwMode="auto">
          <a:xfrm>
            <a:off x="6202363" y="10033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5" name="Line 5"/>
          <p:cNvSpPr>
            <a:spLocks noChangeShapeType="1"/>
          </p:cNvSpPr>
          <p:nvPr/>
        </p:nvSpPr>
        <p:spPr bwMode="auto">
          <a:xfrm>
            <a:off x="6900863" y="6731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6" name="Line 6"/>
          <p:cNvSpPr>
            <a:spLocks noChangeShapeType="1"/>
          </p:cNvSpPr>
          <p:nvPr/>
        </p:nvSpPr>
        <p:spPr bwMode="auto">
          <a:xfrm>
            <a:off x="7967663" y="6731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7" name="Line 7"/>
          <p:cNvSpPr>
            <a:spLocks noChangeShapeType="1"/>
          </p:cNvSpPr>
          <p:nvPr/>
        </p:nvSpPr>
        <p:spPr bwMode="auto">
          <a:xfrm>
            <a:off x="93519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8" name="Line 8"/>
          <p:cNvSpPr>
            <a:spLocks noChangeShapeType="1"/>
          </p:cNvSpPr>
          <p:nvPr/>
        </p:nvSpPr>
        <p:spPr bwMode="auto">
          <a:xfrm>
            <a:off x="106600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49" name="Line 9"/>
          <p:cNvSpPr>
            <a:spLocks noChangeShapeType="1"/>
          </p:cNvSpPr>
          <p:nvPr/>
        </p:nvSpPr>
        <p:spPr bwMode="auto">
          <a:xfrm>
            <a:off x="62023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2519" name="Rectangle 7"/>
          <p:cNvSpPr>
            <a:spLocks noChangeArrowheads="1"/>
          </p:cNvSpPr>
          <p:nvPr/>
        </p:nvSpPr>
        <p:spPr bwMode="auto">
          <a:xfrm>
            <a:off x="6213476" y="6000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latin typeface="Times New Roman" panose="02020603050405020304" pitchFamily="18" charset="0"/>
              </a:rPr>
              <a:t>步骤     分析栈      余留输入串    所用产生式</a:t>
            </a:r>
          </a:p>
          <a:p>
            <a:pPr eaLnBrk="1" hangingPunct="1">
              <a:buFontTx/>
              <a:buNone/>
            </a:pPr>
            <a:endParaRPr lang="zh-CN" altLang="en-US" sz="800" b="1">
              <a:latin typeface="Times New Roman" panose="02020603050405020304" pitchFamily="18" charset="0"/>
            </a:endParaRPr>
          </a:p>
          <a:p>
            <a:pPr eaLnBrk="1" hangingPunct="1">
              <a:buFontTx/>
              <a:buAutoNum type="arabicParenBoth"/>
            </a:pPr>
            <a:r>
              <a:rPr lang="zh-CN" altLang="en-US" b="1">
                <a:latin typeface="Times New Roman" panose="02020603050405020304" pitchFamily="18" charset="0"/>
              </a:rPr>
              <a:t>    </a:t>
            </a:r>
            <a:r>
              <a:rPr lang="en-US" altLang="zh-CN" b="1">
                <a:latin typeface="Times New Roman" panose="02020603050405020304" pitchFamily="18" charset="0"/>
              </a:rPr>
              <a:t># E                  i+i*i #            E→TE’</a:t>
            </a:r>
          </a:p>
          <a:p>
            <a:pPr eaLnBrk="1" hangingPunct="1">
              <a:buFontTx/>
              <a:buAutoNum type="arabicParenBoth"/>
            </a:pPr>
            <a:r>
              <a:rPr lang="en-US" altLang="zh-CN" b="1">
                <a:latin typeface="Times New Roman" panose="02020603050405020304" pitchFamily="18" charset="0"/>
              </a:rPr>
              <a:t>    # E’T              i+i*i #            T</a:t>
            </a:r>
            <a:r>
              <a:rPr lang="en-US" altLang="en-US" b="1">
                <a:latin typeface="Times New Roman" panose="02020603050405020304" pitchFamily="18" charset="0"/>
              </a:rPr>
              <a:t>→FT’</a:t>
            </a:r>
            <a:endParaRPr lang="en-US" altLang="zh-CN" b="1">
              <a:latin typeface="Times New Roman" panose="02020603050405020304" pitchFamily="18" charset="0"/>
            </a:endParaRPr>
          </a:p>
          <a:p>
            <a:pPr eaLnBrk="1" hangingPunct="1">
              <a:buFontTx/>
              <a:buAutoNum type="arabicParenBoth"/>
            </a:pPr>
            <a:r>
              <a:rPr lang="en-US" altLang="zh-CN" b="1">
                <a:latin typeface="Times New Roman" panose="02020603050405020304" pitchFamily="18" charset="0"/>
              </a:rPr>
              <a:t>    # E’T’F          i+i*i #             F→i</a:t>
            </a:r>
          </a:p>
          <a:p>
            <a:pPr eaLnBrk="1" hangingPunct="1">
              <a:buFontTx/>
              <a:buAutoNum type="arabicParenBoth"/>
            </a:pPr>
            <a:r>
              <a:rPr lang="en-US" altLang="zh-CN" b="1">
                <a:latin typeface="Times New Roman" panose="02020603050405020304" pitchFamily="18" charset="0"/>
              </a:rPr>
              <a:t>    # E’T’i           i+i*i # </a:t>
            </a:r>
          </a:p>
          <a:p>
            <a:pPr eaLnBrk="1" hangingPunct="1">
              <a:buFontTx/>
              <a:buAutoNum type="arabicParenBoth"/>
            </a:pPr>
            <a:r>
              <a:rPr lang="en-US" altLang="zh-CN" b="1">
                <a:latin typeface="Times New Roman" panose="02020603050405020304" pitchFamily="18" charset="0"/>
              </a:rPr>
              <a:t>    # E’T’             +i*i #             T’→ε</a:t>
            </a:r>
          </a:p>
          <a:p>
            <a:pPr eaLnBrk="1" hangingPunct="1">
              <a:buFontTx/>
              <a:buAutoNum type="arabicParenBoth"/>
            </a:pPr>
            <a:r>
              <a:rPr lang="en-US" altLang="zh-CN" b="1">
                <a:latin typeface="Times New Roman" panose="02020603050405020304" pitchFamily="18" charset="0"/>
              </a:rPr>
              <a:t>    # E’                 +i*i #           E’→+TE’</a:t>
            </a:r>
          </a:p>
          <a:p>
            <a:pPr eaLnBrk="1" hangingPunct="1">
              <a:buFontTx/>
              <a:buAutoNum type="arabicParenBoth"/>
            </a:pPr>
            <a:r>
              <a:rPr lang="en-US" altLang="zh-CN" b="1">
                <a:latin typeface="Times New Roman" panose="02020603050405020304" pitchFamily="18" charset="0"/>
              </a:rPr>
              <a:t>    # E’T+            +i*i # </a:t>
            </a:r>
          </a:p>
          <a:p>
            <a:pPr eaLnBrk="1" hangingPunct="1">
              <a:buFontTx/>
              <a:buAutoNum type="arabicParenBoth"/>
            </a:pPr>
            <a:r>
              <a:rPr lang="en-US" altLang="zh-CN" b="1">
                <a:latin typeface="Times New Roman" panose="02020603050405020304" pitchFamily="18" charset="0"/>
              </a:rPr>
              <a:t>    # E’ T                i*i #             T→FT’</a:t>
            </a:r>
          </a:p>
          <a:p>
            <a:pPr eaLnBrk="1" hangingPunct="1">
              <a:buFontTx/>
              <a:buAutoNum type="arabicParenBoth"/>
            </a:pPr>
            <a:r>
              <a:rPr lang="en-US" altLang="zh-CN" b="1">
                <a:latin typeface="Times New Roman" panose="02020603050405020304" pitchFamily="18" charset="0"/>
              </a:rPr>
              <a:t>    # E’T’F             i*i #              F→i</a:t>
            </a:r>
          </a:p>
          <a:p>
            <a:pPr eaLnBrk="1" hangingPunct="1">
              <a:buFontTx/>
              <a:buAutoNum type="arabicParenBoth"/>
            </a:pPr>
            <a:r>
              <a:rPr lang="en-US" altLang="zh-CN" b="1">
                <a:latin typeface="Times New Roman" panose="02020603050405020304" pitchFamily="18" charset="0"/>
              </a:rPr>
              <a:t>    # E’T’i              i*i #                        </a:t>
            </a:r>
          </a:p>
          <a:p>
            <a:pPr eaLnBrk="1" hangingPunct="1">
              <a:buFontTx/>
              <a:buAutoNum type="arabicParenBoth"/>
            </a:pPr>
            <a:r>
              <a:rPr lang="en-US" altLang="zh-CN" b="1">
                <a:latin typeface="Times New Roman" panose="02020603050405020304" pitchFamily="18" charset="0"/>
              </a:rPr>
              <a:t>    # E’T’                *i #             T’→*FT’</a:t>
            </a:r>
          </a:p>
          <a:p>
            <a:pPr eaLnBrk="1" hangingPunct="1">
              <a:buFontTx/>
              <a:buAutoNum type="arabicParenBoth"/>
            </a:pPr>
            <a:r>
              <a:rPr lang="en-US" altLang="zh-CN" b="1">
                <a:latin typeface="Times New Roman" panose="02020603050405020304" pitchFamily="18" charset="0"/>
              </a:rPr>
              <a:t>    # E’T’F*            *i #                        </a:t>
            </a:r>
          </a:p>
          <a:p>
            <a:pPr eaLnBrk="1" hangingPunct="1">
              <a:buFontTx/>
              <a:buAutoNum type="arabicParenBoth"/>
            </a:pPr>
            <a:r>
              <a:rPr lang="en-US" altLang="zh-CN" b="1">
                <a:latin typeface="Times New Roman" panose="02020603050405020304" pitchFamily="18" charset="0"/>
              </a:rPr>
              <a:t>    # E’T’F                i #              F→i</a:t>
            </a:r>
          </a:p>
          <a:p>
            <a:pPr eaLnBrk="1" hangingPunct="1">
              <a:buFontTx/>
              <a:buAutoNum type="arabicParenBoth"/>
            </a:pPr>
            <a:r>
              <a:rPr lang="en-US" altLang="zh-CN" b="1">
                <a:latin typeface="Times New Roman" panose="02020603050405020304" pitchFamily="18" charset="0"/>
              </a:rPr>
              <a:t>    # E’T’i                 i #                        </a:t>
            </a:r>
          </a:p>
          <a:p>
            <a:pPr eaLnBrk="1" hangingPunct="1">
              <a:buFontTx/>
              <a:buAutoNum type="arabicParenBoth"/>
            </a:pPr>
            <a:r>
              <a:rPr lang="en-US" altLang="zh-CN" b="1">
                <a:latin typeface="Times New Roman" panose="02020603050405020304" pitchFamily="18" charset="0"/>
              </a:rPr>
              <a:t>    # E’T’                    #              T’→ε</a:t>
            </a:r>
          </a:p>
          <a:p>
            <a:pPr eaLnBrk="1" hangingPunct="1">
              <a:buFontTx/>
              <a:buAutoNum type="arabicParenBoth"/>
            </a:pPr>
            <a:r>
              <a:rPr lang="en-US" altLang="zh-CN" b="1">
                <a:latin typeface="Times New Roman" panose="02020603050405020304" pitchFamily="18" charset="0"/>
              </a:rPr>
              <a:t>    # E’                        #              E’→ε</a:t>
            </a:r>
          </a:p>
          <a:p>
            <a:pPr eaLnBrk="1" hangingPunct="1">
              <a:buFontTx/>
              <a:buAutoNum type="arabicParenBoth"/>
            </a:pPr>
            <a:r>
              <a:rPr lang="en-US" altLang="zh-CN" b="1">
                <a:latin typeface="Times New Roman" panose="02020603050405020304" pitchFamily="18" charset="0"/>
              </a:rPr>
              <a:t>    #                             #                </a:t>
            </a:r>
            <a:r>
              <a:rPr lang="zh-CN" altLang="en-US" b="1">
                <a:latin typeface="Times New Roman" panose="02020603050405020304" pitchFamily="18" charset="0"/>
              </a:rPr>
              <a:t>成功</a:t>
            </a:r>
          </a:p>
        </p:txBody>
      </p:sp>
      <p:sp>
        <p:nvSpPr>
          <p:cNvPr id="471051" name="Rectangle 11"/>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1052" name="Rectangle 12"/>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1053" name="Text Box 13"/>
          <p:cNvSpPr txBox="1">
            <a:spLocks noChangeArrowheads="1"/>
          </p:cNvSpPr>
          <p:nvPr/>
        </p:nvSpPr>
        <p:spPr bwMode="auto">
          <a:xfrm>
            <a:off x="1787526" y="1371601"/>
            <a:ext cx="4678363" cy="885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p>
          <a:p>
            <a:r>
              <a:rPr lang="zh-CN" altLang="en-US" sz="2600" b="1" dirty="0">
                <a:solidFill>
                  <a:srgbClr val="011893"/>
                </a:solidFill>
                <a:latin typeface="Times New Roman" panose="02020603050405020304" pitchFamily="18" charset="0"/>
                <a:ea typeface="楷体_GB2312" pitchFamily="49" charset="-122"/>
              </a:rPr>
              <a:t>      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1054" name="Rectangle 14"/>
          <p:cNvSpPr>
            <a:spLocks noChangeArrowheads="1"/>
          </p:cNvSpPr>
          <p:nvPr/>
        </p:nvSpPr>
        <p:spPr bwMode="auto">
          <a:xfrm>
            <a:off x="1917700" y="2516188"/>
            <a:ext cx="4249738" cy="1421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a:t>
            </a:r>
          </a:p>
          <a:p>
            <a:pPr>
              <a:lnSpc>
                <a:spcPct val="120000"/>
              </a:lnSpc>
              <a:buFontTx/>
              <a:buNone/>
            </a:pPr>
            <a:r>
              <a:rPr lang="en-US" altLang="zh-CN" sz="2400" b="1">
                <a:latin typeface="Times New Roman" panose="02020603050405020304" pitchFamily="18" charset="0"/>
              </a:rPr>
              <a:t>T→FT’            T’→*FT’ |ε             F→(E) | i</a:t>
            </a:r>
            <a:r>
              <a:rPr lang="en-US" altLang="zh-CN" sz="2400" b="1">
                <a:solidFill>
                  <a:srgbClr val="FFFF00"/>
                </a:solidFill>
                <a:latin typeface="Times New Roman" panose="02020603050405020304" pitchFamily="18" charset="0"/>
              </a:rPr>
              <a:t> </a:t>
            </a:r>
          </a:p>
        </p:txBody>
      </p:sp>
      <p:sp>
        <p:nvSpPr>
          <p:cNvPr id="471058" name="Line 18"/>
          <p:cNvSpPr>
            <a:spLocks noChangeShapeType="1"/>
          </p:cNvSpPr>
          <p:nvPr/>
        </p:nvSpPr>
        <p:spPr bwMode="auto">
          <a:xfrm>
            <a:off x="6307139" y="131921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59" name="Line 19"/>
          <p:cNvSpPr>
            <a:spLocks noChangeShapeType="1"/>
          </p:cNvSpPr>
          <p:nvPr/>
        </p:nvSpPr>
        <p:spPr bwMode="auto">
          <a:xfrm>
            <a:off x="6284914" y="15922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0" name="Line 20"/>
          <p:cNvSpPr>
            <a:spLocks noChangeShapeType="1"/>
          </p:cNvSpPr>
          <p:nvPr/>
        </p:nvSpPr>
        <p:spPr bwMode="auto">
          <a:xfrm>
            <a:off x="6300789" y="18843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1" name="Line 21"/>
          <p:cNvSpPr>
            <a:spLocks noChangeShapeType="1"/>
          </p:cNvSpPr>
          <p:nvPr/>
        </p:nvSpPr>
        <p:spPr bwMode="auto">
          <a:xfrm>
            <a:off x="6326189" y="27098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2" name="Line 22"/>
          <p:cNvSpPr>
            <a:spLocks noChangeShapeType="1"/>
          </p:cNvSpPr>
          <p:nvPr/>
        </p:nvSpPr>
        <p:spPr bwMode="auto">
          <a:xfrm>
            <a:off x="6332539" y="3240088"/>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3" name="Line 23"/>
          <p:cNvSpPr>
            <a:spLocks noChangeShapeType="1"/>
          </p:cNvSpPr>
          <p:nvPr/>
        </p:nvSpPr>
        <p:spPr bwMode="auto">
          <a:xfrm>
            <a:off x="6329364" y="407511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64" name="Line 24"/>
          <p:cNvSpPr>
            <a:spLocks noChangeShapeType="1"/>
          </p:cNvSpPr>
          <p:nvPr/>
        </p:nvSpPr>
        <p:spPr bwMode="auto">
          <a:xfrm>
            <a:off x="6278564" y="463391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471067" name="Picture 27"/>
          <p:cNvPicPr>
            <a:picLocks noGrp="1" noChangeAspect="1" noChangeArrowheads="1"/>
          </p:cNvPicPr>
          <p:nvPr>
            <p:ph/>
          </p:nvPr>
        </p:nvPicPr>
        <p:blipFill>
          <a:blip r:embed="rId2">
            <a:extLst>
              <a:ext uri="{28A0092B-C50C-407E-A947-70E740481C1C}">
                <a14:useLocalDpi xmlns:a14="http://schemas.microsoft.com/office/drawing/2010/main" val="0"/>
              </a:ext>
            </a:extLst>
          </a:blip>
          <a:srcRect l="16127" t="54839" r="16589" b="6693"/>
          <a:stretch>
            <a:fillRect/>
          </a:stretch>
        </p:blipFill>
        <p:spPr>
          <a:xfrm>
            <a:off x="1614489" y="4124325"/>
            <a:ext cx="4422775" cy="2014538"/>
          </a:xfrm>
          <a:noFill/>
          <a:ln/>
          <a:extLst>
            <a:ext uri="{91240B29-F687-4F45-9708-019B960494DF}">
              <a14:hiddenLine xmlns:a14="http://schemas.microsoft.com/office/drawing/2010/main" w="9525" cmpd="sng">
                <a:solidFill>
                  <a:schemeClr val="tx1"/>
                </a:solidFill>
                <a:miter lim="800000"/>
                <a:headEnd/>
                <a:tailEnd/>
              </a14:hiddenLine>
            </a:ext>
          </a:extLst>
        </p:spPr>
      </p:pic>
    </p:spTree>
    <p:extLst>
      <p:ext uri="{BB962C8B-B14F-4D97-AF65-F5344CB8AC3E}">
        <p14:creationId xmlns:p14="http://schemas.microsoft.com/office/powerpoint/2010/main" val="214627157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71058"/>
                                        </p:tgtEl>
                                        <p:attrNameLst>
                                          <p:attrName>style.visibility</p:attrName>
                                        </p:attrNameLst>
                                      </p:cBhvr>
                                      <p:to>
                                        <p:strVal val="visible"/>
                                      </p:to>
                                    </p:set>
                                    <p:animEffect transition="in" filter="blinds(horizontal)">
                                      <p:cBhvr>
                                        <p:cTn id="7" dur="500"/>
                                        <p:tgtEl>
                                          <p:spTgt spid="471058"/>
                                        </p:tgtEl>
                                      </p:cBhvr>
                                    </p:animEffect>
                                  </p:childTnLst>
                                </p:cTn>
                              </p:par>
                              <p:par>
                                <p:cTn id="8" presetID="3" presetClass="entr" presetSubtype="10" fill="hold" nodeType="withEffect">
                                  <p:stCondLst>
                                    <p:cond delay="0"/>
                                  </p:stCondLst>
                                  <p:childTnLst>
                                    <p:set>
                                      <p:cBhvr>
                                        <p:cTn id="9" dur="1" fill="hold">
                                          <p:stCondLst>
                                            <p:cond delay="0"/>
                                          </p:stCondLst>
                                        </p:cTn>
                                        <p:tgtEl>
                                          <p:spTgt spid="471059"/>
                                        </p:tgtEl>
                                        <p:attrNameLst>
                                          <p:attrName>style.visibility</p:attrName>
                                        </p:attrNameLst>
                                      </p:cBhvr>
                                      <p:to>
                                        <p:strVal val="visible"/>
                                      </p:to>
                                    </p:set>
                                    <p:animEffect transition="in" filter="blinds(horizontal)">
                                      <p:cBhvr>
                                        <p:cTn id="10" dur="500"/>
                                        <p:tgtEl>
                                          <p:spTgt spid="471059"/>
                                        </p:tgtEl>
                                      </p:cBhvr>
                                    </p:animEffect>
                                  </p:childTnLst>
                                </p:cTn>
                              </p:par>
                              <p:par>
                                <p:cTn id="11" presetID="3" presetClass="entr" presetSubtype="10" fill="hold" nodeType="withEffect">
                                  <p:stCondLst>
                                    <p:cond delay="0"/>
                                  </p:stCondLst>
                                  <p:childTnLst>
                                    <p:set>
                                      <p:cBhvr>
                                        <p:cTn id="12" dur="1" fill="hold">
                                          <p:stCondLst>
                                            <p:cond delay="0"/>
                                          </p:stCondLst>
                                        </p:cTn>
                                        <p:tgtEl>
                                          <p:spTgt spid="471060"/>
                                        </p:tgtEl>
                                        <p:attrNameLst>
                                          <p:attrName>style.visibility</p:attrName>
                                        </p:attrNameLst>
                                      </p:cBhvr>
                                      <p:to>
                                        <p:strVal val="visible"/>
                                      </p:to>
                                    </p:set>
                                    <p:animEffect transition="in" filter="blinds(horizontal)">
                                      <p:cBhvr>
                                        <p:cTn id="13" dur="500"/>
                                        <p:tgtEl>
                                          <p:spTgt spid="471060"/>
                                        </p:tgtEl>
                                      </p:cBhvr>
                                    </p:animEffect>
                                  </p:childTnLst>
                                </p:cTn>
                              </p:par>
                              <p:par>
                                <p:cTn id="14" presetID="3" presetClass="entr" presetSubtype="10" fill="hold" nodeType="withEffect">
                                  <p:stCondLst>
                                    <p:cond delay="0"/>
                                  </p:stCondLst>
                                  <p:childTnLst>
                                    <p:set>
                                      <p:cBhvr>
                                        <p:cTn id="15" dur="1" fill="hold">
                                          <p:stCondLst>
                                            <p:cond delay="0"/>
                                          </p:stCondLst>
                                        </p:cTn>
                                        <p:tgtEl>
                                          <p:spTgt spid="471061"/>
                                        </p:tgtEl>
                                        <p:attrNameLst>
                                          <p:attrName>style.visibility</p:attrName>
                                        </p:attrNameLst>
                                      </p:cBhvr>
                                      <p:to>
                                        <p:strVal val="visible"/>
                                      </p:to>
                                    </p:set>
                                    <p:animEffect transition="in" filter="blinds(horizontal)">
                                      <p:cBhvr>
                                        <p:cTn id="16" dur="500"/>
                                        <p:tgtEl>
                                          <p:spTgt spid="471061"/>
                                        </p:tgtEl>
                                      </p:cBhvr>
                                    </p:animEffect>
                                  </p:childTnLst>
                                </p:cTn>
                              </p:par>
                              <p:par>
                                <p:cTn id="17" presetID="3" presetClass="entr" presetSubtype="10" fill="hold" nodeType="withEffect">
                                  <p:stCondLst>
                                    <p:cond delay="0"/>
                                  </p:stCondLst>
                                  <p:childTnLst>
                                    <p:set>
                                      <p:cBhvr>
                                        <p:cTn id="18" dur="1" fill="hold">
                                          <p:stCondLst>
                                            <p:cond delay="0"/>
                                          </p:stCondLst>
                                        </p:cTn>
                                        <p:tgtEl>
                                          <p:spTgt spid="471062"/>
                                        </p:tgtEl>
                                        <p:attrNameLst>
                                          <p:attrName>style.visibility</p:attrName>
                                        </p:attrNameLst>
                                      </p:cBhvr>
                                      <p:to>
                                        <p:strVal val="visible"/>
                                      </p:to>
                                    </p:set>
                                    <p:animEffect transition="in" filter="blinds(horizontal)">
                                      <p:cBhvr>
                                        <p:cTn id="19" dur="500"/>
                                        <p:tgtEl>
                                          <p:spTgt spid="471062"/>
                                        </p:tgtEl>
                                      </p:cBhvr>
                                    </p:animEffect>
                                  </p:childTnLst>
                                </p:cTn>
                              </p:par>
                              <p:par>
                                <p:cTn id="20" presetID="3" presetClass="entr" presetSubtype="10" fill="hold" nodeType="withEffect">
                                  <p:stCondLst>
                                    <p:cond delay="0"/>
                                  </p:stCondLst>
                                  <p:childTnLst>
                                    <p:set>
                                      <p:cBhvr>
                                        <p:cTn id="21" dur="1" fill="hold">
                                          <p:stCondLst>
                                            <p:cond delay="0"/>
                                          </p:stCondLst>
                                        </p:cTn>
                                        <p:tgtEl>
                                          <p:spTgt spid="471063"/>
                                        </p:tgtEl>
                                        <p:attrNameLst>
                                          <p:attrName>style.visibility</p:attrName>
                                        </p:attrNameLst>
                                      </p:cBhvr>
                                      <p:to>
                                        <p:strVal val="visible"/>
                                      </p:to>
                                    </p:set>
                                    <p:animEffect transition="in" filter="blinds(horizontal)">
                                      <p:cBhvr>
                                        <p:cTn id="22" dur="500"/>
                                        <p:tgtEl>
                                          <p:spTgt spid="471063"/>
                                        </p:tgtEl>
                                      </p:cBhvr>
                                    </p:animEffect>
                                  </p:childTnLst>
                                </p:cTn>
                              </p:par>
                              <p:par>
                                <p:cTn id="23" presetID="3" presetClass="entr" presetSubtype="10" fill="hold" nodeType="withEffect">
                                  <p:stCondLst>
                                    <p:cond delay="0"/>
                                  </p:stCondLst>
                                  <p:childTnLst>
                                    <p:set>
                                      <p:cBhvr>
                                        <p:cTn id="24" dur="1" fill="hold">
                                          <p:stCondLst>
                                            <p:cond delay="0"/>
                                          </p:stCondLst>
                                        </p:cTn>
                                        <p:tgtEl>
                                          <p:spTgt spid="471064"/>
                                        </p:tgtEl>
                                        <p:attrNameLst>
                                          <p:attrName>style.visibility</p:attrName>
                                        </p:attrNameLst>
                                      </p:cBhvr>
                                      <p:to>
                                        <p:strVal val="visible"/>
                                      </p:to>
                                    </p:set>
                                    <p:animEffect transition="in" filter="blinds(horizontal)">
                                      <p:cBhvr>
                                        <p:cTn id="25" dur="500"/>
                                        <p:tgtEl>
                                          <p:spTgt spid="4710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89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489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4900"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4901"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a:t>
            </a:r>
            <a:r>
              <a:rPr lang="en-US" altLang="zh-CN" sz="2400" b="1" dirty="0">
                <a:solidFill>
                  <a:srgbClr val="011893"/>
                </a:solidFill>
                <a:latin typeface="Times New Roman" panose="02020603050405020304" pitchFamily="18" charset="0"/>
              </a:rPr>
              <a:t> E’</a:t>
            </a:r>
            <a:r>
              <a:rPr lang="en-US" altLang="zh-CN" sz="2400" b="1" dirty="0">
                <a:latin typeface="Times New Roman" panose="02020603050405020304" pitchFamily="18" charset="0"/>
              </a:rPr>
              <a:t>→+</a:t>
            </a:r>
            <a:r>
              <a:rPr lang="en-US" altLang="zh-CN" sz="2400" b="1" dirty="0" err="1">
                <a:latin typeface="Times New Roman" panose="02020603050405020304" pitchFamily="18" charset="0"/>
              </a:rPr>
              <a:t>TE’|</a:t>
            </a:r>
            <a:r>
              <a:rPr lang="en-US" altLang="zh-CN" sz="2400" b="1" dirty="0" err="1">
                <a:solidFill>
                  <a:srgbClr val="011893"/>
                </a:solidFill>
                <a:latin typeface="Times New Roman" panose="02020603050405020304" pitchFamily="18" charset="0"/>
              </a:rPr>
              <a:t>ε</a:t>
            </a:r>
            <a:r>
              <a:rPr lang="en-US" altLang="zh-CN" sz="2400" b="1" dirty="0">
                <a:solidFill>
                  <a:srgbClr val="011893"/>
                </a:solidFill>
                <a:latin typeface="Times New Roman" panose="02020603050405020304" pitchFamily="18" charset="0"/>
              </a:rPr>
              <a:t> </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4978" name="Group 82"/>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530496825"/>
                    </a:ext>
                  </a:extLst>
                </a:gridCol>
                <a:gridCol w="1227137">
                  <a:extLst>
                    <a:ext uri="{9D8B030D-6E8A-4147-A177-3AD203B41FA5}">
                      <a16:colId xmlns:a16="http://schemas.microsoft.com/office/drawing/2014/main" val="3425479602"/>
                    </a:ext>
                  </a:extLst>
                </a:gridCol>
                <a:gridCol w="1358900">
                  <a:extLst>
                    <a:ext uri="{9D8B030D-6E8A-4147-A177-3AD203B41FA5}">
                      <a16:colId xmlns:a16="http://schemas.microsoft.com/office/drawing/2014/main" val="1560957599"/>
                    </a:ext>
                  </a:extLst>
                </a:gridCol>
                <a:gridCol w="1371600">
                  <a:extLst>
                    <a:ext uri="{9D8B030D-6E8A-4147-A177-3AD203B41FA5}">
                      <a16:colId xmlns:a16="http://schemas.microsoft.com/office/drawing/2014/main" val="71580437"/>
                    </a:ext>
                  </a:extLst>
                </a:gridCol>
                <a:gridCol w="1219200">
                  <a:extLst>
                    <a:ext uri="{9D8B030D-6E8A-4147-A177-3AD203B41FA5}">
                      <a16:colId xmlns:a16="http://schemas.microsoft.com/office/drawing/2014/main" val="2519696495"/>
                    </a:ext>
                  </a:extLst>
                </a:gridCol>
                <a:gridCol w="1117600">
                  <a:extLst>
                    <a:ext uri="{9D8B030D-6E8A-4147-A177-3AD203B41FA5}">
                      <a16:colId xmlns:a16="http://schemas.microsoft.com/office/drawing/2014/main" val="191207009"/>
                    </a:ext>
                  </a:extLst>
                </a:gridCol>
                <a:gridCol w="1206500">
                  <a:extLst>
                    <a:ext uri="{9D8B030D-6E8A-4147-A177-3AD203B41FA5}">
                      <a16:colId xmlns:a16="http://schemas.microsoft.com/office/drawing/2014/main" val="2312074915"/>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3594262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406981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1086928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0796670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4063696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63385793"/>
                  </a:ext>
                </a:extLst>
              </a:tr>
            </a:tbl>
          </a:graphicData>
        </a:graphic>
      </p:graphicFrame>
      <p:sp>
        <p:nvSpPr>
          <p:cNvPr id="464967"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64968" name="TextBox 3"/>
          <p:cNvSpPr txBox="1">
            <a:spLocks noChangeArrowheads="1"/>
          </p:cNvSpPr>
          <p:nvPr/>
        </p:nvSpPr>
        <p:spPr bwMode="auto">
          <a:xfrm>
            <a:off x="1890714" y="2841625"/>
            <a:ext cx="8777287"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Font typeface="Wingdings" panose="05000000000000000000" pitchFamily="2" charset="2"/>
              <a:buNone/>
            </a:pPr>
            <a:r>
              <a:rPr lang="en-US" altLang="zh-CN" b="1" dirty="0">
                <a:solidFill>
                  <a:srgbClr val="011893"/>
                </a:solidFill>
                <a:latin typeface="Times New Roman" panose="02020603050405020304" pitchFamily="18" charset="0"/>
              </a:rPr>
              <a:t>FOLLOW(E)={ ), # }                    </a:t>
            </a:r>
            <a:r>
              <a:rPr lang="en-US" altLang="zh-CN" b="1" dirty="0">
                <a:solidFill>
                  <a:srgbClr val="FF0000"/>
                </a:solidFill>
                <a:latin typeface="Times New Roman" panose="02020603050405020304" pitchFamily="18" charset="0"/>
              </a:rPr>
              <a:t>FOLLOW(E’)={ </a:t>
            </a:r>
            <a:r>
              <a:rPr lang="zh-CN" altLang="en-US" b="1" dirty="0">
                <a:solidFill>
                  <a:srgbClr val="FF0000"/>
                </a:solidFill>
                <a:latin typeface="Times New Roman" panose="02020603050405020304" pitchFamily="18" charset="0"/>
              </a:rPr>
              <a:t>＃</a:t>
            </a:r>
            <a:r>
              <a:rPr lang="en-US" altLang="zh-CN" b="1" dirty="0">
                <a:solidFill>
                  <a:srgbClr val="FF0000"/>
                </a:solidFill>
                <a:latin typeface="Times New Roman" panose="02020603050405020304" pitchFamily="18" charset="0"/>
              </a:rPr>
              <a:t>, ) }          </a:t>
            </a:r>
            <a:r>
              <a:rPr lang="en-US" altLang="zh-CN" b="1" dirty="0">
                <a:solidFill>
                  <a:srgbClr val="011893"/>
                </a:solidFill>
                <a:latin typeface="Times New Roman" panose="02020603050405020304" pitchFamily="18" charset="0"/>
              </a:rPr>
              <a:t>FOLLOW(T)={ }, #, +}</a:t>
            </a:r>
          </a:p>
          <a:p>
            <a:pPr algn="just" eaLnBrk="1" hangingPunct="1">
              <a:lnSpc>
                <a:spcPct val="130000"/>
              </a:lnSpc>
              <a:buFont typeface="Wingdings" panose="05000000000000000000" pitchFamily="2" charset="2"/>
              <a:buNone/>
            </a:pPr>
            <a:r>
              <a:rPr lang="en-US" altLang="zh-CN" b="1" dirty="0">
                <a:solidFill>
                  <a:srgbClr val="FF0000"/>
                </a:solidFill>
                <a:latin typeface="Times New Roman" panose="02020603050405020304" pitchFamily="18" charset="0"/>
              </a:rPr>
              <a:t>FOLLOW(T’)</a:t>
            </a:r>
            <a:r>
              <a:rPr lang="zh-CN" altLang="en-US" b="1" dirty="0">
                <a:solidFill>
                  <a:srgbClr val="FF0000"/>
                </a:solidFill>
                <a:latin typeface="Times New Roman" panose="02020603050405020304" pitchFamily="18" charset="0"/>
              </a:rPr>
              <a:t>＝</a:t>
            </a:r>
            <a:r>
              <a:rPr lang="en-US" altLang="zh-CN" b="1" dirty="0">
                <a:solidFill>
                  <a:srgbClr val="FF0000"/>
                </a:solidFill>
                <a:latin typeface="Times New Roman" panose="02020603050405020304" pitchFamily="18" charset="0"/>
              </a:rPr>
              <a:t>{ +, </a:t>
            </a:r>
            <a:r>
              <a:rPr lang="zh-CN" altLang="en-US" b="1" dirty="0">
                <a:solidFill>
                  <a:srgbClr val="FF0000"/>
                </a:solidFill>
                <a:latin typeface="Times New Roman" panose="02020603050405020304" pitchFamily="18" charset="0"/>
              </a:rPr>
              <a:t>＃</a:t>
            </a:r>
            <a:r>
              <a:rPr lang="en-US" altLang="zh-CN" b="1" dirty="0">
                <a:solidFill>
                  <a:srgbClr val="FF0000"/>
                </a:solidFill>
                <a:latin typeface="Times New Roman" panose="02020603050405020304" pitchFamily="18" charset="0"/>
              </a:rPr>
              <a:t>, ) }           </a:t>
            </a:r>
            <a:r>
              <a:rPr lang="en-US" altLang="zh-CN" b="1" dirty="0">
                <a:solidFill>
                  <a:srgbClr val="011893"/>
                </a:solidFill>
                <a:latin typeface="Times New Roman" panose="02020603050405020304" pitchFamily="18" charset="0"/>
              </a:rPr>
              <a:t>FOLLOW(F)={ ), #, +, </a:t>
            </a:r>
            <a:r>
              <a:rPr lang="zh-CN" altLang="en-US" b="1" dirty="0">
                <a:solidFill>
                  <a:srgbClr val="011893"/>
                </a:solidFill>
                <a:latin typeface="Times New Roman" panose="02020603050405020304" pitchFamily="18" charset="0"/>
              </a:rPr>
              <a:t>* </a:t>
            </a:r>
            <a:r>
              <a:rPr lang="en-US" altLang="zh-CN" b="1" dirty="0">
                <a:solidFill>
                  <a:srgbClr val="011893"/>
                </a:solidFill>
                <a:latin typeface="Times New Roman" panose="02020603050405020304" pitchFamily="18" charset="0"/>
              </a:rPr>
              <a:t>}</a:t>
            </a:r>
          </a:p>
        </p:txBody>
      </p:sp>
      <p:sp useBgFill="1">
        <p:nvSpPr>
          <p:cNvPr id="464969" name="Rectangle 73"/>
          <p:cNvSpPr>
            <a:spLocks noChangeArrowheads="1"/>
          </p:cNvSpPr>
          <p:nvPr/>
        </p:nvSpPr>
        <p:spPr bwMode="auto">
          <a:xfrm>
            <a:off x="7823200" y="46990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64970" name="Rectangle 74"/>
          <p:cNvSpPr>
            <a:spLocks noChangeArrowheads="1"/>
          </p:cNvSpPr>
          <p:nvPr/>
        </p:nvSpPr>
        <p:spPr bwMode="auto">
          <a:xfrm>
            <a:off x="9017000" y="47117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4330354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nodeType="clickEffect">
                                  <p:stCondLst>
                                    <p:cond delay="0"/>
                                  </p:stCondLst>
                                  <p:childTnLst>
                                    <p:set>
                                      <p:cBhvr>
                                        <p:cTn id="6" dur="1" fill="hold">
                                          <p:stCondLst>
                                            <p:cond delay="0"/>
                                          </p:stCondLst>
                                        </p:cTn>
                                        <p:tgtEl>
                                          <p:spTgt spid="464970"/>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46496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387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3876"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3877"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solidFill>
                  <a:srgbClr val="011893"/>
                </a:solidFill>
                <a:latin typeface="Times New Roman" panose="02020603050405020304" pitchFamily="18" charset="0"/>
              </a:rPr>
              <a:t>T’</a:t>
            </a:r>
            <a:r>
              <a:rPr lang="en-US" altLang="zh-CN" sz="2400" b="1" dirty="0">
                <a:latin typeface="Times New Roman" panose="02020603050405020304" pitchFamily="18" charset="0"/>
              </a:rPr>
              <a:t>→*FT’ |</a:t>
            </a:r>
            <a:r>
              <a:rPr lang="en-US" altLang="zh-CN" sz="2400" b="1" dirty="0">
                <a:solidFill>
                  <a:srgbClr val="011893"/>
                </a:solidFill>
                <a:latin typeface="Times New Roman" panose="02020603050405020304" pitchFamily="18" charset="0"/>
              </a:rPr>
              <a:t>ε </a:t>
            </a:r>
            <a:r>
              <a:rPr lang="en-US" altLang="zh-CN" sz="2400" b="1" dirty="0">
                <a:latin typeface="Times New Roman" panose="02020603050405020304" pitchFamily="18" charset="0"/>
              </a:rPr>
              <a:t>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3950" name="Group 78"/>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2277155868"/>
                    </a:ext>
                  </a:extLst>
                </a:gridCol>
                <a:gridCol w="1227137">
                  <a:extLst>
                    <a:ext uri="{9D8B030D-6E8A-4147-A177-3AD203B41FA5}">
                      <a16:colId xmlns:a16="http://schemas.microsoft.com/office/drawing/2014/main" val="1913965126"/>
                    </a:ext>
                  </a:extLst>
                </a:gridCol>
                <a:gridCol w="1358900">
                  <a:extLst>
                    <a:ext uri="{9D8B030D-6E8A-4147-A177-3AD203B41FA5}">
                      <a16:colId xmlns:a16="http://schemas.microsoft.com/office/drawing/2014/main" val="4017624624"/>
                    </a:ext>
                  </a:extLst>
                </a:gridCol>
                <a:gridCol w="1371600">
                  <a:extLst>
                    <a:ext uri="{9D8B030D-6E8A-4147-A177-3AD203B41FA5}">
                      <a16:colId xmlns:a16="http://schemas.microsoft.com/office/drawing/2014/main" val="2217737525"/>
                    </a:ext>
                  </a:extLst>
                </a:gridCol>
                <a:gridCol w="1219200">
                  <a:extLst>
                    <a:ext uri="{9D8B030D-6E8A-4147-A177-3AD203B41FA5}">
                      <a16:colId xmlns:a16="http://schemas.microsoft.com/office/drawing/2014/main" val="68082595"/>
                    </a:ext>
                  </a:extLst>
                </a:gridCol>
                <a:gridCol w="1117600">
                  <a:extLst>
                    <a:ext uri="{9D8B030D-6E8A-4147-A177-3AD203B41FA5}">
                      <a16:colId xmlns:a16="http://schemas.microsoft.com/office/drawing/2014/main" val="4270628360"/>
                    </a:ext>
                  </a:extLst>
                </a:gridCol>
                <a:gridCol w="1206500">
                  <a:extLst>
                    <a:ext uri="{9D8B030D-6E8A-4147-A177-3AD203B41FA5}">
                      <a16:colId xmlns:a16="http://schemas.microsoft.com/office/drawing/2014/main" val="660851187"/>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2129290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8722646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8530029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3879798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8538389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59913714"/>
                  </a:ext>
                </a:extLst>
              </a:tr>
            </a:tbl>
          </a:graphicData>
        </a:graphic>
      </p:graphicFrame>
      <p:sp>
        <p:nvSpPr>
          <p:cNvPr id="463944" name="Rectangle 72"/>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63945" name="TextBox 3"/>
          <p:cNvSpPr txBox="1">
            <a:spLocks noChangeArrowheads="1"/>
          </p:cNvSpPr>
          <p:nvPr/>
        </p:nvSpPr>
        <p:spPr bwMode="auto">
          <a:xfrm>
            <a:off x="1890714" y="2841625"/>
            <a:ext cx="8777287"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Font typeface="Wingdings" panose="05000000000000000000" pitchFamily="2" charset="2"/>
              <a:buNone/>
            </a:pPr>
            <a:r>
              <a:rPr lang="en-US" altLang="zh-CN" b="1" dirty="0">
                <a:solidFill>
                  <a:srgbClr val="011893"/>
                </a:solidFill>
                <a:latin typeface="Times New Roman" panose="02020603050405020304" pitchFamily="18" charset="0"/>
              </a:rPr>
              <a:t>FOLLOW(E)={ ), # }                    </a:t>
            </a:r>
            <a:r>
              <a:rPr lang="en-US" altLang="zh-CN" b="1" dirty="0">
                <a:solidFill>
                  <a:srgbClr val="FF0000"/>
                </a:solidFill>
                <a:latin typeface="Times New Roman" panose="02020603050405020304" pitchFamily="18" charset="0"/>
              </a:rPr>
              <a:t>FOLLOW(E’)={ </a:t>
            </a:r>
            <a:r>
              <a:rPr lang="zh-CN" altLang="en-US" b="1" dirty="0">
                <a:solidFill>
                  <a:srgbClr val="FF0000"/>
                </a:solidFill>
                <a:latin typeface="Times New Roman" panose="02020603050405020304" pitchFamily="18" charset="0"/>
              </a:rPr>
              <a:t>＃</a:t>
            </a:r>
            <a:r>
              <a:rPr lang="en-US" altLang="zh-CN" b="1" dirty="0">
                <a:solidFill>
                  <a:srgbClr val="FF0000"/>
                </a:solidFill>
                <a:latin typeface="Times New Roman" panose="02020603050405020304" pitchFamily="18" charset="0"/>
              </a:rPr>
              <a:t>, ) }          </a:t>
            </a:r>
            <a:r>
              <a:rPr lang="en-US" altLang="zh-CN" b="1" dirty="0">
                <a:solidFill>
                  <a:srgbClr val="011893"/>
                </a:solidFill>
                <a:latin typeface="Times New Roman" panose="02020603050405020304" pitchFamily="18" charset="0"/>
              </a:rPr>
              <a:t>FOLLOW(T)={ }, #, +}</a:t>
            </a:r>
          </a:p>
          <a:p>
            <a:pPr algn="just" eaLnBrk="1" hangingPunct="1">
              <a:lnSpc>
                <a:spcPct val="130000"/>
              </a:lnSpc>
              <a:buFont typeface="Wingdings" panose="05000000000000000000" pitchFamily="2" charset="2"/>
              <a:buNone/>
            </a:pPr>
            <a:r>
              <a:rPr lang="en-US" altLang="zh-CN" b="1" dirty="0">
                <a:solidFill>
                  <a:srgbClr val="FF0000"/>
                </a:solidFill>
                <a:latin typeface="Times New Roman" panose="02020603050405020304" pitchFamily="18" charset="0"/>
              </a:rPr>
              <a:t>FOLLOW(T’)</a:t>
            </a:r>
            <a:r>
              <a:rPr lang="zh-CN" altLang="en-US" b="1" dirty="0">
                <a:solidFill>
                  <a:srgbClr val="FF0000"/>
                </a:solidFill>
                <a:latin typeface="Times New Roman" panose="02020603050405020304" pitchFamily="18" charset="0"/>
              </a:rPr>
              <a:t>＝</a:t>
            </a:r>
            <a:r>
              <a:rPr lang="en-US" altLang="zh-CN" b="1" dirty="0">
                <a:solidFill>
                  <a:srgbClr val="FF0000"/>
                </a:solidFill>
                <a:latin typeface="Times New Roman" panose="02020603050405020304" pitchFamily="18" charset="0"/>
              </a:rPr>
              <a:t>{ +, </a:t>
            </a:r>
            <a:r>
              <a:rPr lang="zh-CN" altLang="en-US" b="1" dirty="0">
                <a:solidFill>
                  <a:srgbClr val="FF0000"/>
                </a:solidFill>
                <a:latin typeface="Times New Roman" panose="02020603050405020304" pitchFamily="18" charset="0"/>
              </a:rPr>
              <a:t>＃</a:t>
            </a:r>
            <a:r>
              <a:rPr lang="en-US" altLang="zh-CN" b="1" dirty="0">
                <a:solidFill>
                  <a:srgbClr val="FF0000"/>
                </a:solidFill>
                <a:latin typeface="Times New Roman" panose="02020603050405020304" pitchFamily="18" charset="0"/>
              </a:rPr>
              <a:t>, ) }           </a:t>
            </a:r>
            <a:r>
              <a:rPr lang="en-US" altLang="zh-CN" b="1" dirty="0">
                <a:solidFill>
                  <a:srgbClr val="011893"/>
                </a:solidFill>
                <a:latin typeface="Times New Roman" panose="02020603050405020304" pitchFamily="18" charset="0"/>
              </a:rPr>
              <a:t>FOLLOW(F)={ ), #, +, </a:t>
            </a:r>
            <a:r>
              <a:rPr lang="zh-CN" altLang="en-US" b="1" dirty="0">
                <a:solidFill>
                  <a:srgbClr val="011893"/>
                </a:solidFill>
                <a:latin typeface="Times New Roman" panose="02020603050405020304" pitchFamily="18" charset="0"/>
              </a:rPr>
              <a:t>* </a:t>
            </a:r>
            <a:r>
              <a:rPr lang="en-US" altLang="zh-CN" b="1" dirty="0">
                <a:solidFill>
                  <a:srgbClr val="011893"/>
                </a:solidFill>
                <a:latin typeface="Times New Roman" panose="02020603050405020304" pitchFamily="18" charset="0"/>
              </a:rPr>
              <a:t>}</a:t>
            </a:r>
          </a:p>
        </p:txBody>
      </p:sp>
      <p:sp useBgFill="1">
        <p:nvSpPr>
          <p:cNvPr id="463946" name="Rectangle 74"/>
          <p:cNvSpPr>
            <a:spLocks noChangeArrowheads="1"/>
          </p:cNvSpPr>
          <p:nvPr/>
        </p:nvSpPr>
        <p:spPr bwMode="auto">
          <a:xfrm>
            <a:off x="7823200" y="55372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63947" name="Rectangle 75"/>
          <p:cNvSpPr>
            <a:spLocks noChangeArrowheads="1"/>
          </p:cNvSpPr>
          <p:nvPr/>
        </p:nvSpPr>
        <p:spPr bwMode="auto">
          <a:xfrm>
            <a:off x="9017000" y="55499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63948" name="Rectangle 76"/>
          <p:cNvSpPr>
            <a:spLocks noChangeArrowheads="1"/>
          </p:cNvSpPr>
          <p:nvPr/>
        </p:nvSpPr>
        <p:spPr bwMode="auto">
          <a:xfrm>
            <a:off x="4013200" y="5549900"/>
            <a:ext cx="927100" cy="3429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11145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xit" presetSubtype="0" fill="hold" nodeType="clickEffect">
                                  <p:stCondLst>
                                    <p:cond delay="0"/>
                                  </p:stCondLst>
                                  <p:childTnLst>
                                    <p:set>
                                      <p:cBhvr>
                                        <p:cTn id="6" dur="1" fill="hold">
                                          <p:stCondLst>
                                            <p:cond delay="0"/>
                                          </p:stCondLst>
                                        </p:cTn>
                                        <p:tgtEl>
                                          <p:spTgt spid="46394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463946"/>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4639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16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616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6164"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6165"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76235" name="Group 75"/>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169128661"/>
                    </a:ext>
                  </a:extLst>
                </a:gridCol>
                <a:gridCol w="1227137">
                  <a:extLst>
                    <a:ext uri="{9D8B030D-6E8A-4147-A177-3AD203B41FA5}">
                      <a16:colId xmlns:a16="http://schemas.microsoft.com/office/drawing/2014/main" val="1633672483"/>
                    </a:ext>
                  </a:extLst>
                </a:gridCol>
                <a:gridCol w="1358900">
                  <a:extLst>
                    <a:ext uri="{9D8B030D-6E8A-4147-A177-3AD203B41FA5}">
                      <a16:colId xmlns:a16="http://schemas.microsoft.com/office/drawing/2014/main" val="1752927219"/>
                    </a:ext>
                  </a:extLst>
                </a:gridCol>
                <a:gridCol w="1371600">
                  <a:extLst>
                    <a:ext uri="{9D8B030D-6E8A-4147-A177-3AD203B41FA5}">
                      <a16:colId xmlns:a16="http://schemas.microsoft.com/office/drawing/2014/main" val="1705707070"/>
                    </a:ext>
                  </a:extLst>
                </a:gridCol>
                <a:gridCol w="1219200">
                  <a:extLst>
                    <a:ext uri="{9D8B030D-6E8A-4147-A177-3AD203B41FA5}">
                      <a16:colId xmlns:a16="http://schemas.microsoft.com/office/drawing/2014/main" val="3805295240"/>
                    </a:ext>
                  </a:extLst>
                </a:gridCol>
                <a:gridCol w="1117600">
                  <a:extLst>
                    <a:ext uri="{9D8B030D-6E8A-4147-A177-3AD203B41FA5}">
                      <a16:colId xmlns:a16="http://schemas.microsoft.com/office/drawing/2014/main" val="2448063106"/>
                    </a:ext>
                  </a:extLst>
                </a:gridCol>
                <a:gridCol w="1206500">
                  <a:extLst>
                    <a:ext uri="{9D8B030D-6E8A-4147-A177-3AD203B41FA5}">
                      <a16:colId xmlns:a16="http://schemas.microsoft.com/office/drawing/2014/main" val="2873913191"/>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6601286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0619213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5801000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5366961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3506516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30638245"/>
                  </a:ext>
                </a:extLst>
              </a:tr>
            </a:tbl>
          </a:graphicData>
        </a:graphic>
      </p:graphicFrame>
      <p:sp>
        <p:nvSpPr>
          <p:cNvPr id="476232" name="Rectangle 72"/>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76233" name="TextBox 3"/>
          <p:cNvSpPr txBox="1">
            <a:spLocks noChangeArrowheads="1"/>
          </p:cNvSpPr>
          <p:nvPr/>
        </p:nvSpPr>
        <p:spPr bwMode="auto">
          <a:xfrm>
            <a:off x="1890714" y="2841625"/>
            <a:ext cx="8777287" cy="812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Font typeface="Wingdings" panose="05000000000000000000" pitchFamily="2" charset="2"/>
              <a:buNone/>
            </a:pPr>
            <a:r>
              <a:rPr lang="en-US" altLang="zh-CN" b="1" dirty="0">
                <a:solidFill>
                  <a:srgbClr val="011893"/>
                </a:solidFill>
                <a:latin typeface="Times New Roman" panose="02020603050405020304" pitchFamily="18" charset="0"/>
              </a:rPr>
              <a:t>FOLLOW(E)={ ), # }                    </a:t>
            </a:r>
            <a:r>
              <a:rPr lang="en-US" altLang="zh-CN" b="1" dirty="0">
                <a:solidFill>
                  <a:srgbClr val="FF0000"/>
                </a:solidFill>
                <a:latin typeface="Times New Roman" panose="02020603050405020304" pitchFamily="18" charset="0"/>
              </a:rPr>
              <a:t>FOLLOW(E’)={ </a:t>
            </a:r>
            <a:r>
              <a:rPr lang="zh-CN" altLang="en-US" b="1" dirty="0">
                <a:solidFill>
                  <a:srgbClr val="FF0000"/>
                </a:solidFill>
                <a:latin typeface="Times New Roman" panose="02020603050405020304" pitchFamily="18" charset="0"/>
              </a:rPr>
              <a:t>＃</a:t>
            </a:r>
            <a:r>
              <a:rPr lang="en-US" altLang="zh-CN" b="1" dirty="0">
                <a:solidFill>
                  <a:srgbClr val="FF0000"/>
                </a:solidFill>
                <a:latin typeface="Times New Roman" panose="02020603050405020304" pitchFamily="18" charset="0"/>
              </a:rPr>
              <a:t>, ) }          </a:t>
            </a:r>
            <a:r>
              <a:rPr lang="en-US" altLang="zh-CN" b="1" dirty="0">
                <a:solidFill>
                  <a:srgbClr val="011893"/>
                </a:solidFill>
                <a:latin typeface="Times New Roman" panose="02020603050405020304" pitchFamily="18" charset="0"/>
              </a:rPr>
              <a:t>FOLLOW(T)={ }, #, +}</a:t>
            </a:r>
          </a:p>
          <a:p>
            <a:pPr algn="just" eaLnBrk="1" hangingPunct="1">
              <a:lnSpc>
                <a:spcPct val="130000"/>
              </a:lnSpc>
              <a:buFont typeface="Wingdings" panose="05000000000000000000" pitchFamily="2" charset="2"/>
              <a:buNone/>
            </a:pPr>
            <a:r>
              <a:rPr lang="en-US" altLang="zh-CN" b="1" dirty="0">
                <a:solidFill>
                  <a:srgbClr val="FF0000"/>
                </a:solidFill>
                <a:latin typeface="Times New Roman" panose="02020603050405020304" pitchFamily="18" charset="0"/>
              </a:rPr>
              <a:t>FOLLOW(T’)</a:t>
            </a:r>
            <a:r>
              <a:rPr lang="zh-CN" altLang="en-US" b="1" dirty="0">
                <a:solidFill>
                  <a:srgbClr val="FF0000"/>
                </a:solidFill>
                <a:latin typeface="Times New Roman" panose="02020603050405020304" pitchFamily="18" charset="0"/>
              </a:rPr>
              <a:t>＝</a:t>
            </a:r>
            <a:r>
              <a:rPr lang="en-US" altLang="zh-CN" b="1" dirty="0">
                <a:solidFill>
                  <a:srgbClr val="FF0000"/>
                </a:solidFill>
                <a:latin typeface="Times New Roman" panose="02020603050405020304" pitchFamily="18" charset="0"/>
              </a:rPr>
              <a:t>{ +, </a:t>
            </a:r>
            <a:r>
              <a:rPr lang="zh-CN" altLang="en-US" b="1" dirty="0">
                <a:solidFill>
                  <a:srgbClr val="FF0000"/>
                </a:solidFill>
                <a:latin typeface="Times New Roman" panose="02020603050405020304" pitchFamily="18" charset="0"/>
              </a:rPr>
              <a:t>＃</a:t>
            </a:r>
            <a:r>
              <a:rPr lang="en-US" altLang="zh-CN" b="1" dirty="0">
                <a:solidFill>
                  <a:srgbClr val="FF0000"/>
                </a:solidFill>
                <a:latin typeface="Times New Roman" panose="02020603050405020304" pitchFamily="18" charset="0"/>
              </a:rPr>
              <a:t>, ) }           </a:t>
            </a:r>
            <a:r>
              <a:rPr lang="en-US" altLang="zh-CN" b="1" dirty="0">
                <a:solidFill>
                  <a:srgbClr val="011893"/>
                </a:solidFill>
                <a:latin typeface="Times New Roman" panose="02020603050405020304" pitchFamily="18" charset="0"/>
              </a:rPr>
              <a:t>FOLLOW(F)={ ), #, +, </a:t>
            </a:r>
            <a:r>
              <a:rPr lang="zh-CN" altLang="en-US" b="1" dirty="0">
                <a:solidFill>
                  <a:srgbClr val="011893"/>
                </a:solidFill>
                <a:latin typeface="Times New Roman" panose="02020603050405020304" pitchFamily="18" charset="0"/>
              </a:rPr>
              <a:t>* </a:t>
            </a:r>
            <a:r>
              <a:rPr lang="en-US" altLang="zh-CN"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3550196134"/>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186" name="Line 2"/>
          <p:cNvSpPr>
            <a:spLocks noChangeShapeType="1"/>
          </p:cNvSpPr>
          <p:nvPr/>
        </p:nvSpPr>
        <p:spPr bwMode="auto">
          <a:xfrm>
            <a:off x="6202363" y="10033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87" name="Line 3"/>
          <p:cNvSpPr>
            <a:spLocks noChangeShapeType="1"/>
          </p:cNvSpPr>
          <p:nvPr/>
        </p:nvSpPr>
        <p:spPr bwMode="auto">
          <a:xfrm>
            <a:off x="6900863" y="6731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88" name="Line 4"/>
          <p:cNvSpPr>
            <a:spLocks noChangeShapeType="1"/>
          </p:cNvSpPr>
          <p:nvPr/>
        </p:nvSpPr>
        <p:spPr bwMode="auto">
          <a:xfrm>
            <a:off x="7967663" y="6731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89" name="Line 5"/>
          <p:cNvSpPr>
            <a:spLocks noChangeShapeType="1"/>
          </p:cNvSpPr>
          <p:nvPr/>
        </p:nvSpPr>
        <p:spPr bwMode="auto">
          <a:xfrm>
            <a:off x="93519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90" name="Line 6"/>
          <p:cNvSpPr>
            <a:spLocks noChangeShapeType="1"/>
          </p:cNvSpPr>
          <p:nvPr/>
        </p:nvSpPr>
        <p:spPr bwMode="auto">
          <a:xfrm>
            <a:off x="106600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191" name="Line 7"/>
          <p:cNvSpPr>
            <a:spLocks noChangeShapeType="1"/>
          </p:cNvSpPr>
          <p:nvPr/>
        </p:nvSpPr>
        <p:spPr bwMode="auto">
          <a:xfrm>
            <a:off x="6202363" y="6604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2519" name="Rectangle 7"/>
          <p:cNvSpPr>
            <a:spLocks noChangeArrowheads="1"/>
          </p:cNvSpPr>
          <p:nvPr/>
        </p:nvSpPr>
        <p:spPr bwMode="auto">
          <a:xfrm>
            <a:off x="6213476" y="6000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latin typeface="Times New Roman" panose="02020603050405020304" pitchFamily="18" charset="0"/>
              </a:rPr>
              <a:t>步骤     分析栈      余留输入串    所用产生式</a:t>
            </a:r>
          </a:p>
          <a:p>
            <a:pPr eaLnBrk="1" hangingPunct="1">
              <a:buFontTx/>
              <a:buNone/>
            </a:pPr>
            <a:endParaRPr lang="zh-CN" altLang="en-US" sz="800" b="1">
              <a:latin typeface="Times New Roman" panose="02020603050405020304" pitchFamily="18" charset="0"/>
            </a:endParaRPr>
          </a:p>
          <a:p>
            <a:pPr eaLnBrk="1" hangingPunct="1">
              <a:buFontTx/>
              <a:buAutoNum type="arabicParenBoth"/>
            </a:pPr>
            <a:r>
              <a:rPr lang="zh-CN" altLang="en-US" b="1">
                <a:latin typeface="Times New Roman" panose="02020603050405020304" pitchFamily="18" charset="0"/>
              </a:rPr>
              <a:t>    </a:t>
            </a:r>
            <a:r>
              <a:rPr lang="en-US" altLang="zh-CN" b="1">
                <a:latin typeface="Times New Roman" panose="02020603050405020304" pitchFamily="18" charset="0"/>
              </a:rPr>
              <a:t># E                  i+i*i #            E→TE’</a:t>
            </a:r>
          </a:p>
          <a:p>
            <a:pPr eaLnBrk="1" hangingPunct="1">
              <a:buFontTx/>
              <a:buAutoNum type="arabicParenBoth"/>
            </a:pPr>
            <a:r>
              <a:rPr lang="en-US" altLang="zh-CN" b="1">
                <a:latin typeface="Times New Roman" panose="02020603050405020304" pitchFamily="18" charset="0"/>
              </a:rPr>
              <a:t>    # E’T              i+i*i #            T</a:t>
            </a:r>
            <a:r>
              <a:rPr lang="en-US" altLang="en-US" b="1">
                <a:latin typeface="Times New Roman" panose="02020603050405020304" pitchFamily="18" charset="0"/>
              </a:rPr>
              <a:t>→FT’</a:t>
            </a:r>
            <a:endParaRPr lang="en-US" altLang="zh-CN" b="1">
              <a:latin typeface="Times New Roman" panose="02020603050405020304" pitchFamily="18" charset="0"/>
            </a:endParaRPr>
          </a:p>
          <a:p>
            <a:pPr eaLnBrk="1" hangingPunct="1">
              <a:buFontTx/>
              <a:buAutoNum type="arabicParenBoth"/>
            </a:pPr>
            <a:r>
              <a:rPr lang="en-US" altLang="zh-CN" b="1">
                <a:latin typeface="Times New Roman" panose="02020603050405020304" pitchFamily="18" charset="0"/>
              </a:rPr>
              <a:t>    # E’T’F          i+i*i #             F→i</a:t>
            </a:r>
          </a:p>
          <a:p>
            <a:pPr eaLnBrk="1" hangingPunct="1">
              <a:buFontTx/>
              <a:buAutoNum type="arabicParenBoth"/>
            </a:pPr>
            <a:r>
              <a:rPr lang="en-US" altLang="zh-CN" b="1">
                <a:latin typeface="Times New Roman" panose="02020603050405020304" pitchFamily="18" charset="0"/>
              </a:rPr>
              <a:t>    # E’T’i           i+i*i # </a:t>
            </a:r>
          </a:p>
          <a:p>
            <a:pPr eaLnBrk="1" hangingPunct="1">
              <a:buFontTx/>
              <a:buAutoNum type="arabicParenBoth"/>
            </a:pPr>
            <a:r>
              <a:rPr lang="en-US" altLang="zh-CN" b="1">
                <a:latin typeface="Times New Roman" panose="02020603050405020304" pitchFamily="18" charset="0"/>
              </a:rPr>
              <a:t>    # E’T’             +i*i #             T’→ε</a:t>
            </a:r>
          </a:p>
          <a:p>
            <a:pPr eaLnBrk="1" hangingPunct="1">
              <a:buFontTx/>
              <a:buAutoNum type="arabicParenBoth"/>
            </a:pPr>
            <a:r>
              <a:rPr lang="en-US" altLang="zh-CN" b="1">
                <a:latin typeface="Times New Roman" panose="02020603050405020304" pitchFamily="18" charset="0"/>
              </a:rPr>
              <a:t>    # E’                 +i*i #           E’→+TE’</a:t>
            </a:r>
          </a:p>
          <a:p>
            <a:pPr eaLnBrk="1" hangingPunct="1">
              <a:buFontTx/>
              <a:buAutoNum type="arabicParenBoth"/>
            </a:pPr>
            <a:r>
              <a:rPr lang="en-US" altLang="zh-CN" b="1">
                <a:latin typeface="Times New Roman" panose="02020603050405020304" pitchFamily="18" charset="0"/>
              </a:rPr>
              <a:t>    # E’T+            +i*i # </a:t>
            </a:r>
          </a:p>
          <a:p>
            <a:pPr eaLnBrk="1" hangingPunct="1">
              <a:buFontTx/>
              <a:buAutoNum type="arabicParenBoth"/>
            </a:pPr>
            <a:r>
              <a:rPr lang="en-US" altLang="zh-CN" b="1">
                <a:latin typeface="Times New Roman" panose="02020603050405020304" pitchFamily="18" charset="0"/>
              </a:rPr>
              <a:t>    # E’ T                i*i #             T→FT’</a:t>
            </a:r>
          </a:p>
          <a:p>
            <a:pPr eaLnBrk="1" hangingPunct="1">
              <a:buFontTx/>
              <a:buAutoNum type="arabicParenBoth"/>
            </a:pPr>
            <a:r>
              <a:rPr lang="en-US" altLang="zh-CN" b="1">
                <a:latin typeface="Times New Roman" panose="02020603050405020304" pitchFamily="18" charset="0"/>
              </a:rPr>
              <a:t>    # E’T’F             i*i #              F→i</a:t>
            </a:r>
          </a:p>
          <a:p>
            <a:pPr eaLnBrk="1" hangingPunct="1">
              <a:buFontTx/>
              <a:buAutoNum type="arabicParenBoth"/>
            </a:pPr>
            <a:r>
              <a:rPr lang="en-US" altLang="zh-CN" b="1">
                <a:latin typeface="Times New Roman" panose="02020603050405020304" pitchFamily="18" charset="0"/>
              </a:rPr>
              <a:t>    # E’T’i              i*i #                        </a:t>
            </a:r>
          </a:p>
          <a:p>
            <a:pPr eaLnBrk="1" hangingPunct="1">
              <a:buFontTx/>
              <a:buAutoNum type="arabicParenBoth"/>
            </a:pPr>
            <a:r>
              <a:rPr lang="en-US" altLang="zh-CN" b="1">
                <a:latin typeface="Times New Roman" panose="02020603050405020304" pitchFamily="18" charset="0"/>
              </a:rPr>
              <a:t>    # E’T’                *i #             T’→*FT’</a:t>
            </a:r>
          </a:p>
          <a:p>
            <a:pPr eaLnBrk="1" hangingPunct="1">
              <a:buFontTx/>
              <a:buAutoNum type="arabicParenBoth"/>
            </a:pPr>
            <a:r>
              <a:rPr lang="en-US" altLang="zh-CN" b="1">
                <a:latin typeface="Times New Roman" panose="02020603050405020304" pitchFamily="18" charset="0"/>
              </a:rPr>
              <a:t>    # E’T’F*            *i #                        </a:t>
            </a:r>
          </a:p>
          <a:p>
            <a:pPr eaLnBrk="1" hangingPunct="1">
              <a:buFontTx/>
              <a:buAutoNum type="arabicParenBoth"/>
            </a:pPr>
            <a:r>
              <a:rPr lang="en-US" altLang="zh-CN" b="1">
                <a:latin typeface="Times New Roman" panose="02020603050405020304" pitchFamily="18" charset="0"/>
              </a:rPr>
              <a:t>    # E’T’F                i #              F→i</a:t>
            </a:r>
          </a:p>
          <a:p>
            <a:pPr eaLnBrk="1" hangingPunct="1">
              <a:buFontTx/>
              <a:buAutoNum type="arabicParenBoth"/>
            </a:pPr>
            <a:r>
              <a:rPr lang="en-US" altLang="zh-CN" b="1">
                <a:latin typeface="Times New Roman" panose="02020603050405020304" pitchFamily="18" charset="0"/>
              </a:rPr>
              <a:t>    # E’T’i                 i #                        </a:t>
            </a:r>
          </a:p>
          <a:p>
            <a:pPr eaLnBrk="1" hangingPunct="1">
              <a:buFontTx/>
              <a:buAutoNum type="arabicParenBoth"/>
            </a:pPr>
            <a:r>
              <a:rPr lang="en-US" altLang="zh-CN" b="1">
                <a:latin typeface="Times New Roman" panose="02020603050405020304" pitchFamily="18" charset="0"/>
              </a:rPr>
              <a:t>    # E’T’                    #              T’→ε</a:t>
            </a:r>
          </a:p>
          <a:p>
            <a:pPr eaLnBrk="1" hangingPunct="1">
              <a:buFontTx/>
              <a:buAutoNum type="arabicParenBoth"/>
            </a:pPr>
            <a:r>
              <a:rPr lang="en-US" altLang="zh-CN" b="1">
                <a:latin typeface="Times New Roman" panose="02020603050405020304" pitchFamily="18" charset="0"/>
              </a:rPr>
              <a:t>    # E’                        #              E’→ε</a:t>
            </a:r>
          </a:p>
          <a:p>
            <a:pPr eaLnBrk="1" hangingPunct="1">
              <a:buFontTx/>
              <a:buAutoNum type="arabicParenBoth"/>
            </a:pPr>
            <a:r>
              <a:rPr lang="en-US" altLang="zh-CN" b="1">
                <a:latin typeface="Times New Roman" panose="02020603050405020304" pitchFamily="18" charset="0"/>
              </a:rPr>
              <a:t>    #                             #                </a:t>
            </a:r>
            <a:r>
              <a:rPr lang="zh-CN" altLang="en-US" b="1">
                <a:latin typeface="Times New Roman" panose="02020603050405020304" pitchFamily="18" charset="0"/>
              </a:rPr>
              <a:t>成功</a:t>
            </a:r>
          </a:p>
        </p:txBody>
      </p:sp>
      <p:sp>
        <p:nvSpPr>
          <p:cNvPr id="477193" name="Rectangle 9"/>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7194" name="Rectangle 10"/>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7195" name="Text Box 11"/>
          <p:cNvSpPr txBox="1">
            <a:spLocks noChangeArrowheads="1"/>
          </p:cNvSpPr>
          <p:nvPr/>
        </p:nvSpPr>
        <p:spPr bwMode="auto">
          <a:xfrm>
            <a:off x="1787526" y="1371601"/>
            <a:ext cx="4678363" cy="885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p>
          <a:p>
            <a:r>
              <a:rPr lang="zh-CN" altLang="en-US" sz="2600" b="1" dirty="0">
                <a:solidFill>
                  <a:srgbClr val="011893"/>
                </a:solidFill>
                <a:latin typeface="Times New Roman" panose="02020603050405020304" pitchFamily="18" charset="0"/>
                <a:ea typeface="楷体_GB2312" pitchFamily="49" charset="-122"/>
              </a:rPr>
              <a:t>      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7196" name="Rectangle 12"/>
          <p:cNvSpPr>
            <a:spLocks noChangeArrowheads="1"/>
          </p:cNvSpPr>
          <p:nvPr/>
        </p:nvSpPr>
        <p:spPr bwMode="auto">
          <a:xfrm>
            <a:off x="1917700" y="2516188"/>
            <a:ext cx="4249738" cy="1421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a:t>
            </a:r>
          </a:p>
          <a:p>
            <a:pPr>
              <a:lnSpc>
                <a:spcPct val="120000"/>
              </a:lnSpc>
              <a:buFontTx/>
              <a:buNone/>
            </a:pPr>
            <a:r>
              <a:rPr lang="en-US" altLang="zh-CN" sz="2400" b="1">
                <a:latin typeface="Times New Roman" panose="02020603050405020304" pitchFamily="18" charset="0"/>
              </a:rPr>
              <a:t>T→FT’            T’→*FT’ |ε             F→(E) | i</a:t>
            </a:r>
            <a:r>
              <a:rPr lang="en-US" altLang="zh-CN" sz="2400" b="1">
                <a:solidFill>
                  <a:srgbClr val="FFFF00"/>
                </a:solidFill>
                <a:latin typeface="Times New Roman" panose="02020603050405020304" pitchFamily="18" charset="0"/>
              </a:rPr>
              <a:t> </a:t>
            </a:r>
          </a:p>
        </p:txBody>
      </p:sp>
      <p:sp>
        <p:nvSpPr>
          <p:cNvPr id="477200" name="Line 16"/>
          <p:cNvSpPr>
            <a:spLocks noChangeShapeType="1"/>
          </p:cNvSpPr>
          <p:nvPr/>
        </p:nvSpPr>
        <p:spPr bwMode="auto">
          <a:xfrm>
            <a:off x="6300789" y="24177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206" name="Line 22"/>
          <p:cNvSpPr>
            <a:spLocks noChangeShapeType="1"/>
          </p:cNvSpPr>
          <p:nvPr/>
        </p:nvSpPr>
        <p:spPr bwMode="auto">
          <a:xfrm>
            <a:off x="6272214" y="5160963"/>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7207" name="Line 23"/>
          <p:cNvSpPr>
            <a:spLocks noChangeShapeType="1"/>
          </p:cNvSpPr>
          <p:nvPr/>
        </p:nvSpPr>
        <p:spPr bwMode="auto">
          <a:xfrm>
            <a:off x="6265864" y="5432425"/>
            <a:ext cx="4156075" cy="0"/>
          </a:xfrm>
          <a:prstGeom prst="line">
            <a:avLst/>
          </a:prstGeom>
          <a:noFill/>
          <a:ln w="2540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pic>
        <p:nvPicPr>
          <p:cNvPr id="477211" name="Picture 27"/>
          <p:cNvPicPr>
            <a:picLocks noGrp="1" noChangeAspect="1" noChangeArrowheads="1"/>
          </p:cNvPicPr>
          <p:nvPr>
            <p:ph/>
          </p:nvPr>
        </p:nvPicPr>
        <p:blipFill>
          <a:blip r:embed="rId2">
            <a:extLst>
              <a:ext uri="{28A0092B-C50C-407E-A947-70E740481C1C}">
                <a14:useLocalDpi xmlns:a14="http://schemas.microsoft.com/office/drawing/2010/main" val="0"/>
              </a:ext>
            </a:extLst>
          </a:blip>
          <a:srcRect l="16281" t="54839" r="16589" b="6418"/>
          <a:stretch>
            <a:fillRect/>
          </a:stretch>
        </p:blipFill>
        <p:spPr>
          <a:xfrm>
            <a:off x="1662113" y="4071939"/>
            <a:ext cx="4443412" cy="2046287"/>
          </a:xfrm>
          <a:noFill/>
          <a:ln/>
          <a:extLst>
            <a:ext uri="{91240B29-F687-4F45-9708-019B960494DF}">
              <a14:hiddenLine xmlns:a14="http://schemas.microsoft.com/office/drawing/2010/main" w="9525" cmpd="sng">
                <a:solidFill>
                  <a:schemeClr val="tx1"/>
                </a:solidFill>
                <a:miter lim="800000"/>
                <a:headEnd/>
                <a:tailEnd/>
              </a14:hiddenLine>
            </a:ext>
          </a:extLst>
        </p:spPr>
      </p:pic>
    </p:spTree>
    <p:extLst>
      <p:ext uri="{BB962C8B-B14F-4D97-AF65-F5344CB8AC3E}">
        <p14:creationId xmlns:p14="http://schemas.microsoft.com/office/powerpoint/2010/main" val="302104877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77200"/>
                                        </p:tgtEl>
                                        <p:attrNameLst>
                                          <p:attrName>style.visibility</p:attrName>
                                        </p:attrNameLst>
                                      </p:cBhvr>
                                      <p:to>
                                        <p:strVal val="visible"/>
                                      </p:to>
                                    </p:set>
                                    <p:animEffect transition="in" filter="blinds(horizontal)">
                                      <p:cBhvr>
                                        <p:cTn id="7" dur="500"/>
                                        <p:tgtEl>
                                          <p:spTgt spid="477200"/>
                                        </p:tgtEl>
                                      </p:cBhvr>
                                    </p:animEffect>
                                  </p:childTnLst>
                                </p:cTn>
                              </p:par>
                              <p:par>
                                <p:cTn id="8" presetID="3" presetClass="entr" presetSubtype="10" fill="hold" nodeType="withEffect">
                                  <p:stCondLst>
                                    <p:cond delay="0"/>
                                  </p:stCondLst>
                                  <p:childTnLst>
                                    <p:set>
                                      <p:cBhvr>
                                        <p:cTn id="9" dur="1" fill="hold">
                                          <p:stCondLst>
                                            <p:cond delay="0"/>
                                          </p:stCondLst>
                                        </p:cTn>
                                        <p:tgtEl>
                                          <p:spTgt spid="477206"/>
                                        </p:tgtEl>
                                        <p:attrNameLst>
                                          <p:attrName>style.visibility</p:attrName>
                                        </p:attrNameLst>
                                      </p:cBhvr>
                                      <p:to>
                                        <p:strVal val="visible"/>
                                      </p:to>
                                    </p:set>
                                    <p:animEffect transition="in" filter="blinds(horizontal)">
                                      <p:cBhvr>
                                        <p:cTn id="10" dur="500"/>
                                        <p:tgtEl>
                                          <p:spTgt spid="477206"/>
                                        </p:tgtEl>
                                      </p:cBhvr>
                                    </p:animEffect>
                                  </p:childTnLst>
                                </p:cTn>
                              </p:par>
                              <p:par>
                                <p:cTn id="11" presetID="3" presetClass="entr" presetSubtype="10" fill="hold" nodeType="withEffect">
                                  <p:stCondLst>
                                    <p:cond delay="0"/>
                                  </p:stCondLst>
                                  <p:childTnLst>
                                    <p:set>
                                      <p:cBhvr>
                                        <p:cTn id="12" dur="1" fill="hold">
                                          <p:stCondLst>
                                            <p:cond delay="0"/>
                                          </p:stCondLst>
                                        </p:cTn>
                                        <p:tgtEl>
                                          <p:spTgt spid="477207"/>
                                        </p:tgtEl>
                                        <p:attrNameLst>
                                          <p:attrName>style.visibility</p:attrName>
                                        </p:attrNameLst>
                                      </p:cBhvr>
                                      <p:to>
                                        <p:strVal val="visible"/>
                                      </p:to>
                                    </p:set>
                                    <p:animEffect transition="in" filter="blinds(horizontal)">
                                      <p:cBhvr>
                                        <p:cTn id="13" dur="500"/>
                                        <p:tgtEl>
                                          <p:spTgt spid="477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21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821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8212"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8213"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78275" name="Group 67"/>
          <p:cNvGraphicFramePr>
            <a:graphicFrameLocks noGrp="1"/>
          </p:cNvGraphicFramePr>
          <p:nvPr/>
        </p:nvGraphicFramePr>
        <p:xfrm>
          <a:off x="2063750" y="3165476"/>
          <a:ext cx="8020050" cy="2573280"/>
        </p:xfrm>
        <a:graphic>
          <a:graphicData uri="http://schemas.openxmlformats.org/drawingml/2006/table">
            <a:tbl>
              <a:tblPr/>
              <a:tblGrid>
                <a:gridCol w="519113">
                  <a:extLst>
                    <a:ext uri="{9D8B030D-6E8A-4147-A177-3AD203B41FA5}">
                      <a16:colId xmlns:a16="http://schemas.microsoft.com/office/drawing/2014/main" val="3345935120"/>
                    </a:ext>
                  </a:extLst>
                </a:gridCol>
                <a:gridCol w="1227137">
                  <a:extLst>
                    <a:ext uri="{9D8B030D-6E8A-4147-A177-3AD203B41FA5}">
                      <a16:colId xmlns:a16="http://schemas.microsoft.com/office/drawing/2014/main" val="210077893"/>
                    </a:ext>
                  </a:extLst>
                </a:gridCol>
                <a:gridCol w="1358900">
                  <a:extLst>
                    <a:ext uri="{9D8B030D-6E8A-4147-A177-3AD203B41FA5}">
                      <a16:colId xmlns:a16="http://schemas.microsoft.com/office/drawing/2014/main" val="2076980899"/>
                    </a:ext>
                  </a:extLst>
                </a:gridCol>
                <a:gridCol w="1371600">
                  <a:extLst>
                    <a:ext uri="{9D8B030D-6E8A-4147-A177-3AD203B41FA5}">
                      <a16:colId xmlns:a16="http://schemas.microsoft.com/office/drawing/2014/main" val="611030732"/>
                    </a:ext>
                  </a:extLst>
                </a:gridCol>
                <a:gridCol w="1219200">
                  <a:extLst>
                    <a:ext uri="{9D8B030D-6E8A-4147-A177-3AD203B41FA5}">
                      <a16:colId xmlns:a16="http://schemas.microsoft.com/office/drawing/2014/main" val="3005489116"/>
                    </a:ext>
                  </a:extLst>
                </a:gridCol>
                <a:gridCol w="1117600">
                  <a:extLst>
                    <a:ext uri="{9D8B030D-6E8A-4147-A177-3AD203B41FA5}">
                      <a16:colId xmlns:a16="http://schemas.microsoft.com/office/drawing/2014/main" val="2433971265"/>
                    </a:ext>
                  </a:extLst>
                </a:gridCol>
                <a:gridCol w="1206500">
                  <a:extLst>
                    <a:ext uri="{9D8B030D-6E8A-4147-A177-3AD203B41FA5}">
                      <a16:colId xmlns:a16="http://schemas.microsoft.com/office/drawing/2014/main" val="4234979855"/>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0063490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8956033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130891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4316518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5090923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17524330"/>
                  </a:ext>
                </a:extLst>
              </a:tr>
            </a:tbl>
          </a:graphicData>
        </a:graphic>
      </p:graphicFrame>
    </p:spTree>
    <p:extLst>
      <p:ext uri="{BB962C8B-B14F-4D97-AF65-F5344CB8AC3E}">
        <p14:creationId xmlns:p14="http://schemas.microsoft.com/office/powerpoint/2010/main" val="2639125860"/>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109</a:t>
            </a:fld>
            <a:endParaRPr lang="zh-CN" altLang="en-US">
              <a:solidFill>
                <a:prstClr val="black">
                  <a:tint val="75000"/>
                </a:prstClr>
              </a:solidFill>
            </a:endParaRPr>
          </a:p>
        </p:txBody>
      </p:sp>
      <p:sp>
        <p:nvSpPr>
          <p:cNvPr id="3" name="Text Box 2"/>
          <p:cNvSpPr txBox="1">
            <a:spLocks noChangeArrowheads="1"/>
          </p:cNvSpPr>
          <p:nvPr/>
        </p:nvSpPr>
        <p:spPr bwMode="auto">
          <a:xfrm>
            <a:off x="1860550" y="2297114"/>
            <a:ext cx="8534400" cy="3662541"/>
          </a:xfrm>
          <a:prstGeom prst="rect">
            <a:avLst/>
          </a:prstGeom>
          <a:noFill/>
          <a:ln w="9525">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just" eaLnBrk="1" hangingPunct="1">
              <a:spcBef>
                <a:spcPct val="20000"/>
              </a:spcBef>
              <a:buClr>
                <a:schemeClr val="folHlink"/>
              </a:buClr>
              <a:buSzPct val="60000"/>
              <a:buFont typeface="Wingdings" panose="05000000000000000000" pitchFamily="2" charset="2"/>
              <a:buNone/>
            </a:pPr>
            <a:r>
              <a:rPr lang="zh-CN" altLang="en-US" sz="2400" dirty="0" smtClean="0">
                <a:latin typeface="Times New Roman" panose="02020603050405020304" pitchFamily="18" charset="0"/>
              </a:rPr>
              <a:t>构造</a:t>
            </a:r>
            <a:r>
              <a:rPr lang="zh-CN" altLang="en-US" sz="2400" dirty="0">
                <a:latin typeface="Times New Roman" panose="02020603050405020304" pitchFamily="18" charset="0"/>
              </a:rPr>
              <a:t>分析表</a:t>
            </a:r>
            <a:r>
              <a:rPr lang="en-US" altLang="zh-CN" sz="2400" dirty="0">
                <a:latin typeface="Times New Roman" panose="02020603050405020304" pitchFamily="18" charset="0"/>
              </a:rPr>
              <a:t>M</a:t>
            </a:r>
            <a:r>
              <a:rPr lang="zh-CN" altLang="en-US" sz="2400" dirty="0" smtClean="0">
                <a:latin typeface="Times New Roman" panose="02020603050405020304" pitchFamily="18" charset="0"/>
              </a:rPr>
              <a:t>算法总结如下</a:t>
            </a:r>
            <a:endParaRPr lang="zh-CN" altLang="en-US" sz="2400" dirty="0">
              <a:latin typeface="Times New Roman" panose="02020603050405020304" pitchFamily="18" charset="0"/>
            </a:endParaRPr>
          </a:p>
          <a:p>
            <a:pPr algn="just" eaLnBrk="1" hangingPunct="1">
              <a:spcBef>
                <a:spcPct val="20000"/>
              </a:spcBef>
              <a:buClr>
                <a:schemeClr val="folHlink"/>
              </a:buClr>
              <a:buSzPct val="60000"/>
              <a:buFont typeface="Wingdings" panose="05000000000000000000" pitchFamily="2" charset="2"/>
              <a:buNone/>
            </a:pPr>
            <a:endParaRPr lang="zh-CN" altLang="en-US" sz="2000" b="0" dirty="0">
              <a:latin typeface="Times New Roman" panose="02020603050405020304" pitchFamily="18" charset="0"/>
            </a:endParaRPr>
          </a:p>
          <a:p>
            <a:pPr algn="just" eaLnBrk="1" hangingPunct="1">
              <a:spcBef>
                <a:spcPct val="20000"/>
              </a:spcBef>
              <a:buClr>
                <a:schemeClr val="folHlink"/>
              </a:buClr>
              <a:buSzPct val="60000"/>
              <a:buFont typeface="Wingdings" panose="05000000000000000000" pitchFamily="2" charset="2"/>
              <a:buNone/>
            </a:pPr>
            <a:r>
              <a:rPr lang="zh-CN" altLang="en-US" sz="2000" dirty="0" smtClean="0">
                <a:latin typeface="Times New Roman" panose="02020603050405020304" pitchFamily="18" charset="0"/>
              </a:rPr>
              <a:t>        求</a:t>
            </a:r>
            <a:r>
              <a:rPr lang="zh-CN" altLang="en-US" sz="2000" dirty="0">
                <a:latin typeface="Times New Roman" panose="02020603050405020304" pitchFamily="18" charset="0"/>
              </a:rPr>
              <a:t>出ＦＩＲＳＴ集和ＦＯＬＬＯＷ集后，根据前面构造文法Ｇ的ＬＬ（１）分析表的过程，我们就可以得出构造分析表</a:t>
            </a:r>
            <a:r>
              <a:rPr lang="en-US" altLang="zh-CN" sz="2000" dirty="0">
                <a:latin typeface="Times New Roman" panose="02020603050405020304" pitchFamily="18" charset="0"/>
              </a:rPr>
              <a:t>M</a:t>
            </a:r>
            <a:r>
              <a:rPr lang="zh-CN" altLang="en-US" sz="2000" dirty="0">
                <a:latin typeface="Times New Roman" panose="02020603050405020304" pitchFamily="18" charset="0"/>
              </a:rPr>
              <a:t>算法，对于Ｇ中每一个规则Ａ∷＝</a:t>
            </a:r>
            <a:r>
              <a:rPr lang="en-US" altLang="zh-CN" sz="2000" dirty="0">
                <a:latin typeface="Times New Roman" panose="02020603050405020304" pitchFamily="18" charset="0"/>
              </a:rPr>
              <a:t>α</a:t>
            </a:r>
            <a:r>
              <a:rPr lang="zh-CN" altLang="en-US" sz="2000" dirty="0">
                <a:latin typeface="Times New Roman" panose="02020603050405020304" pitchFamily="18" charset="0"/>
              </a:rPr>
              <a:t>，可按如下算法确定表中各元素：</a:t>
            </a:r>
          </a:p>
          <a:p>
            <a:pPr algn="just" eaLnBrk="1" hangingPunct="1">
              <a:spcBef>
                <a:spcPct val="20000"/>
              </a:spcBef>
              <a:buClr>
                <a:schemeClr val="folHlink"/>
              </a:buClr>
              <a:buSzPct val="60000"/>
              <a:buFont typeface="Wingdings" panose="05000000000000000000" pitchFamily="2" charset="2"/>
              <a:buNone/>
            </a:pPr>
            <a:r>
              <a:rPr lang="zh-CN" altLang="en-US" sz="2000" dirty="0">
                <a:solidFill>
                  <a:schemeClr val="hlink"/>
                </a:solidFill>
                <a:latin typeface="Times New Roman" panose="02020603050405020304" pitchFamily="18" charset="0"/>
              </a:rPr>
              <a:t>①</a:t>
            </a:r>
            <a:r>
              <a:rPr lang="zh-CN" altLang="en-US" sz="2000" dirty="0">
                <a:latin typeface="Times New Roman" panose="02020603050405020304" pitchFamily="18" charset="0"/>
              </a:rPr>
              <a:t>对ＦＩＲＳＴ（</a:t>
            </a:r>
            <a:r>
              <a:rPr lang="en-US" altLang="zh-CN" sz="2000" dirty="0">
                <a:latin typeface="Times New Roman" panose="02020603050405020304" pitchFamily="18" charset="0"/>
              </a:rPr>
              <a:t>α</a:t>
            </a:r>
            <a:r>
              <a:rPr lang="zh-CN" altLang="en-US" sz="2000" dirty="0">
                <a:latin typeface="Times New Roman" panose="02020603050405020304" pitchFamily="18" charset="0"/>
              </a:rPr>
              <a:t>）中每一终结符</a:t>
            </a:r>
            <a:r>
              <a:rPr lang="en-US" altLang="zh-CN" sz="2000" dirty="0">
                <a:latin typeface="Times New Roman" panose="02020603050405020304" pitchFamily="18" charset="0"/>
              </a:rPr>
              <a:t>a</a:t>
            </a:r>
            <a:r>
              <a:rPr lang="zh-CN" altLang="en-US" sz="2000" dirty="0">
                <a:latin typeface="Times New Roman" panose="02020603050405020304" pitchFamily="18" charset="0"/>
              </a:rPr>
              <a:t>，置Ｍ［</a:t>
            </a:r>
            <a:r>
              <a:rPr lang="en-US" altLang="zh-CN" sz="2000" dirty="0">
                <a:latin typeface="Times New Roman" panose="02020603050405020304" pitchFamily="18" charset="0"/>
              </a:rPr>
              <a:t>A, a</a:t>
            </a:r>
            <a:r>
              <a:rPr lang="zh-CN" altLang="en-US" sz="2000" dirty="0">
                <a:latin typeface="Times New Roman" panose="02020603050405020304" pitchFamily="18" charset="0"/>
              </a:rPr>
              <a:t>］＝“Ａ→</a:t>
            </a:r>
            <a:r>
              <a:rPr lang="en-US" altLang="zh-CN" sz="2000" dirty="0">
                <a:latin typeface="Times New Roman" panose="02020603050405020304" pitchFamily="18" charset="0"/>
              </a:rPr>
              <a:t>α”</a:t>
            </a:r>
          </a:p>
          <a:p>
            <a:pPr algn="just" eaLnBrk="1" hangingPunct="1">
              <a:spcBef>
                <a:spcPct val="20000"/>
              </a:spcBef>
              <a:buClr>
                <a:schemeClr val="folHlink"/>
              </a:buClr>
              <a:buSzPct val="60000"/>
              <a:buFont typeface="Wingdings" panose="05000000000000000000" pitchFamily="2" charset="2"/>
              <a:buNone/>
            </a:pPr>
            <a:r>
              <a:rPr lang="en-US" altLang="zh-CN" sz="2000" dirty="0">
                <a:solidFill>
                  <a:schemeClr val="hlink"/>
                </a:solidFill>
                <a:latin typeface="Times New Roman" panose="02020603050405020304" pitchFamily="18" charset="0"/>
              </a:rPr>
              <a:t>②</a:t>
            </a:r>
            <a:r>
              <a:rPr lang="zh-CN" altLang="en-US" sz="2000" dirty="0">
                <a:latin typeface="Times New Roman" panose="02020603050405020304" pitchFamily="18" charset="0"/>
              </a:rPr>
              <a:t>若</a:t>
            </a:r>
            <a:r>
              <a:rPr lang="en-US" altLang="zh-CN" sz="2000" dirty="0">
                <a:latin typeface="Times New Roman" panose="02020603050405020304" pitchFamily="18" charset="0"/>
              </a:rPr>
              <a:t>ε∈</a:t>
            </a:r>
            <a:r>
              <a:rPr lang="zh-CN" altLang="en-US" sz="2000" dirty="0">
                <a:latin typeface="Times New Roman" panose="02020603050405020304" pitchFamily="18" charset="0"/>
              </a:rPr>
              <a:t>ＦＩＲＳＴ（</a:t>
            </a:r>
            <a:r>
              <a:rPr lang="en-US" altLang="zh-CN" sz="2000" dirty="0">
                <a:latin typeface="Times New Roman" panose="02020603050405020304" pitchFamily="18" charset="0"/>
              </a:rPr>
              <a:t>α</a:t>
            </a:r>
            <a:r>
              <a:rPr lang="zh-CN" altLang="en-US" sz="2000" dirty="0">
                <a:latin typeface="Times New Roman" panose="02020603050405020304" pitchFamily="18" charset="0"/>
              </a:rPr>
              <a:t>），则对属于ＦＯＬＬＯＷ（Ａ）中</a:t>
            </a:r>
            <a:r>
              <a:rPr lang="zh-CN" altLang="en-US" sz="2000" dirty="0" smtClean="0">
                <a:latin typeface="Times New Roman" panose="02020603050405020304" pitchFamily="18" charset="0"/>
              </a:rPr>
              <a:t>的每</a:t>
            </a:r>
            <a:r>
              <a:rPr lang="zh-CN" altLang="en-US" sz="2000" dirty="0">
                <a:latin typeface="Times New Roman" panose="02020603050405020304" pitchFamily="18" charset="0"/>
              </a:rPr>
              <a:t>一符号</a:t>
            </a:r>
            <a:r>
              <a:rPr lang="en-US" altLang="zh-CN" sz="2000" dirty="0">
                <a:latin typeface="Times New Roman" panose="02020603050405020304" pitchFamily="18" charset="0"/>
              </a:rPr>
              <a:t>b (b</a:t>
            </a:r>
            <a:r>
              <a:rPr lang="zh-CN" altLang="en-US" sz="2000" dirty="0">
                <a:latin typeface="Times New Roman" panose="02020603050405020304" pitchFamily="18" charset="0"/>
              </a:rPr>
              <a:t>为终结符或＃</a:t>
            </a:r>
            <a:r>
              <a:rPr lang="en-US" altLang="zh-CN" sz="2000" dirty="0">
                <a:latin typeface="Times New Roman" panose="02020603050405020304" pitchFamily="18" charset="0"/>
              </a:rPr>
              <a:t>)</a:t>
            </a:r>
            <a:r>
              <a:rPr lang="zh-CN" altLang="en-US" sz="2000" dirty="0">
                <a:latin typeface="Times New Roman" panose="02020603050405020304" pitchFamily="18" charset="0"/>
              </a:rPr>
              <a:t>，置Ｍ［Ａ，</a:t>
            </a:r>
            <a:r>
              <a:rPr lang="en-US" altLang="zh-CN" sz="2000" dirty="0">
                <a:latin typeface="Times New Roman" panose="02020603050405020304" pitchFamily="18" charset="0"/>
              </a:rPr>
              <a:t>b</a:t>
            </a:r>
            <a:r>
              <a:rPr lang="zh-CN" altLang="en-US" sz="2000" dirty="0">
                <a:latin typeface="Times New Roman" panose="02020603050405020304" pitchFamily="18" charset="0"/>
              </a:rPr>
              <a:t>］＝“Ａ→</a:t>
            </a:r>
            <a:r>
              <a:rPr lang="en-US" altLang="zh-CN" sz="2000" dirty="0">
                <a:latin typeface="Times New Roman" panose="02020603050405020304" pitchFamily="18" charset="0"/>
              </a:rPr>
              <a:t>α”</a:t>
            </a:r>
            <a:r>
              <a:rPr lang="zh-CN" altLang="en-US"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r>
              <a:rPr lang="zh-CN" altLang="en-US" sz="2000" dirty="0">
                <a:solidFill>
                  <a:schemeClr val="hlink"/>
                </a:solidFill>
                <a:latin typeface="Times New Roman" panose="02020603050405020304" pitchFamily="18" charset="0"/>
              </a:rPr>
              <a:t>③</a:t>
            </a:r>
            <a:r>
              <a:rPr lang="zh-CN" altLang="en-US" sz="2000" dirty="0">
                <a:latin typeface="Times New Roman" panose="02020603050405020304" pitchFamily="18" charset="0"/>
              </a:rPr>
              <a:t>把Ｍ中所有不能按规则①、②定义的元素均置为出错。 </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宋体" panose="02010600030101010101" pitchFamily="2" charset="-122"/>
              </a:rPr>
              <a:t>  </a:t>
            </a:r>
          </a:p>
        </p:txBody>
      </p:sp>
      <p:sp>
        <p:nvSpPr>
          <p:cNvPr id="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Tree>
    <p:extLst>
      <p:ext uri="{BB962C8B-B14F-4D97-AF65-F5344CB8AC3E}">
        <p14:creationId xmlns:p14="http://schemas.microsoft.com/office/powerpoint/2010/main" val="388468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560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604"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05"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06"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07"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08"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5609"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10"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5611"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5612"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5613"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5614"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5615" name="Text Box 17"/>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5616"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5617" name="Text Box 19"/>
          <p:cNvSpPr txBox="1">
            <a:spLocks noChangeArrowheads="1"/>
          </p:cNvSpPr>
          <p:nvPr/>
        </p:nvSpPr>
        <p:spPr bwMode="auto">
          <a:xfrm>
            <a:off x="6516688" y="4203701"/>
            <a:ext cx="173831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a:t>
            </a:r>
          </a:p>
        </p:txBody>
      </p:sp>
      <p:sp>
        <p:nvSpPr>
          <p:cNvPr id="2561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p:txBody>
      </p:sp>
      <p:sp>
        <p:nvSpPr>
          <p:cNvPr id="33794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259468079"/>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435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4356"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4</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分析表的冲突问题（多重定义入口）</a:t>
            </a:r>
          </a:p>
        </p:txBody>
      </p:sp>
      <p:sp>
        <p:nvSpPr>
          <p:cNvPr id="484416" name="Rectangle 3"/>
          <p:cNvSpPr>
            <a:spLocks noChangeArrowheads="1"/>
          </p:cNvSpPr>
          <p:nvPr/>
        </p:nvSpPr>
        <p:spPr bwMode="auto">
          <a:xfrm>
            <a:off x="1728788" y="1681164"/>
            <a:ext cx="8729662" cy="337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0000"/>
              </a:lnSpc>
              <a:buFont typeface="Wingdings" panose="05000000000000000000" pitchFamily="2" charset="2"/>
              <a:buNone/>
            </a:pPr>
            <a:endParaRPr lang="zh-CN" altLang="en-US" sz="2500" b="1">
              <a:latin typeface="Times New Roman" panose="02020603050405020304" pitchFamily="18" charset="0"/>
              <a:ea typeface="楷体_GB2312" pitchFamily="49" charset="-122"/>
            </a:endParaRPr>
          </a:p>
        </p:txBody>
      </p:sp>
      <p:sp>
        <p:nvSpPr>
          <p:cNvPr id="484417" name="Rectangle 65"/>
          <p:cNvSpPr>
            <a:spLocks noChangeArrowheads="1"/>
          </p:cNvSpPr>
          <p:nvPr/>
        </p:nvSpPr>
        <p:spPr bwMode="auto">
          <a:xfrm>
            <a:off x="1762125" y="1866901"/>
            <a:ext cx="8686800" cy="1349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200" b="1">
                <a:effectLst>
                  <a:outerShdw blurRad="38100" dist="38100" dir="2700000" algn="tl">
                    <a:srgbClr val="000000"/>
                  </a:outerShdw>
                </a:effectLst>
                <a:latin typeface="Times New Roman" panose="02020603050405020304" pitchFamily="18" charset="0"/>
              </a:rPr>
              <a:t>        一个文法</a:t>
            </a:r>
            <a:r>
              <a:rPr lang="en-US" altLang="zh-CN" sz="2200" b="1">
                <a:effectLst>
                  <a:outerShdw blurRad="38100" dist="38100" dir="2700000" algn="tl">
                    <a:srgbClr val="000000"/>
                  </a:outerShdw>
                </a:effectLst>
                <a:latin typeface="Times New Roman" panose="02020603050405020304" pitchFamily="18" charset="0"/>
              </a:rPr>
              <a:t>G</a:t>
            </a:r>
            <a:r>
              <a:rPr lang="zh-CN" altLang="en-US" sz="2200" b="1">
                <a:effectLst>
                  <a:outerShdw blurRad="38100" dist="38100" dir="2700000" algn="tl">
                    <a:srgbClr val="000000"/>
                  </a:outerShdw>
                </a:effectLst>
                <a:latin typeface="Times New Roman" panose="02020603050405020304" pitchFamily="18" charset="0"/>
              </a:rPr>
              <a:t>，如果它的分析表</a:t>
            </a:r>
            <a:r>
              <a:rPr lang="en-US" altLang="zh-CN" sz="2200" b="1">
                <a:effectLst>
                  <a:outerShdw blurRad="38100" dist="38100" dir="2700000" algn="tl">
                    <a:srgbClr val="000000"/>
                  </a:outerShdw>
                </a:effectLst>
                <a:latin typeface="Times New Roman" panose="02020603050405020304" pitchFamily="18" charset="0"/>
              </a:rPr>
              <a:t>M</a:t>
            </a:r>
            <a:r>
              <a:rPr lang="zh-CN" altLang="en-US" sz="2200" b="1">
                <a:effectLst>
                  <a:outerShdw blurRad="38100" dist="38100" dir="2700000" algn="tl">
                    <a:srgbClr val="000000"/>
                  </a:outerShdw>
                </a:effectLst>
                <a:latin typeface="Times New Roman" panose="02020603050405020304" pitchFamily="18" charset="0"/>
              </a:rPr>
              <a:t>不含多重定义入口，则称该文法是</a:t>
            </a:r>
            <a:r>
              <a:rPr lang="en-US" altLang="zh-CN" sz="2200" b="1">
                <a:effectLst>
                  <a:outerShdw blurRad="38100" dist="38100" dir="2700000" algn="tl">
                    <a:srgbClr val="000000"/>
                  </a:outerShdw>
                </a:effectLst>
                <a:latin typeface="Times New Roman" panose="02020603050405020304" pitchFamily="18" charset="0"/>
              </a:rPr>
              <a:t>LL(1)</a:t>
            </a:r>
            <a:r>
              <a:rPr lang="zh-CN" altLang="en-US" sz="2200" b="1">
                <a:effectLst>
                  <a:outerShdw blurRad="38100" dist="38100" dir="2700000" algn="tl">
                    <a:srgbClr val="000000"/>
                  </a:outerShdw>
                </a:effectLst>
                <a:latin typeface="Times New Roman" panose="02020603050405020304" pitchFamily="18" charset="0"/>
              </a:rPr>
              <a:t>文法。所谓“多重定义入口”是指分析表中某</a:t>
            </a:r>
            <a:r>
              <a:rPr lang="en-US" altLang="zh-CN" sz="2200" b="1">
                <a:effectLst>
                  <a:outerShdw blurRad="38100" dist="38100" dir="2700000" algn="tl">
                    <a:srgbClr val="000000"/>
                  </a:outerShdw>
                </a:effectLst>
                <a:latin typeface="Times New Roman" panose="02020603050405020304" pitchFamily="18" charset="0"/>
              </a:rPr>
              <a:t>M[A</a:t>
            </a:r>
            <a:r>
              <a:rPr lang="zh-CN" altLang="en-US" sz="2200" b="1">
                <a:effectLst>
                  <a:outerShdw blurRad="38100" dist="38100" dir="2700000" algn="tl">
                    <a:srgbClr val="000000"/>
                  </a:outerShdw>
                </a:effectLst>
                <a:latin typeface="Times New Roman" panose="02020603050405020304" pitchFamily="18" charset="0"/>
              </a:rPr>
              <a:t>，</a:t>
            </a:r>
            <a:r>
              <a:rPr lang="en-US" altLang="zh-CN" sz="2200" b="1">
                <a:effectLst>
                  <a:outerShdw blurRad="38100" dist="38100" dir="2700000" algn="tl">
                    <a:srgbClr val="000000"/>
                  </a:outerShdw>
                </a:effectLst>
                <a:latin typeface="Times New Roman" panose="02020603050405020304" pitchFamily="18" charset="0"/>
              </a:rPr>
              <a:t>a]</a:t>
            </a:r>
            <a:r>
              <a:rPr lang="zh-CN" altLang="en-US" sz="2200" b="1">
                <a:effectLst>
                  <a:outerShdw blurRad="38100" dist="38100" dir="2700000" algn="tl">
                    <a:srgbClr val="000000"/>
                  </a:outerShdw>
                </a:effectLst>
                <a:latin typeface="Times New Roman" panose="02020603050405020304" pitchFamily="18" charset="0"/>
              </a:rPr>
              <a:t>有两个或两个以上产生式。</a:t>
            </a:r>
          </a:p>
        </p:txBody>
      </p:sp>
      <p:sp>
        <p:nvSpPr>
          <p:cNvPr id="144388" name="Text Box 4"/>
          <p:cNvSpPr txBox="1">
            <a:spLocks noChangeArrowheads="1"/>
          </p:cNvSpPr>
          <p:nvPr/>
        </p:nvSpPr>
        <p:spPr bwMode="auto">
          <a:xfrm>
            <a:off x="2138363" y="3363913"/>
            <a:ext cx="5092700" cy="57246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spcBef>
                <a:spcPct val="20000"/>
              </a:spcBef>
              <a:buClr>
                <a:schemeClr val="folHlink"/>
              </a:buClr>
              <a:buSzPct val="60000"/>
              <a:buFont typeface="Wingdings" panose="05000000000000000000" pitchFamily="2" charset="2"/>
              <a:buNone/>
            </a:pPr>
            <a:r>
              <a:rPr lang="en-US" altLang="zh-CN" sz="2400" b="1">
                <a:effectLst>
                  <a:outerShdw blurRad="38100" dist="38100" dir="2700000" algn="tl">
                    <a:srgbClr val="000000"/>
                  </a:outerShdw>
                </a:effectLst>
                <a:latin typeface="Times New Roman" panose="02020603050405020304" pitchFamily="18" charset="0"/>
                <a:ea typeface="楷体_GB2312" pitchFamily="49" charset="-122"/>
                <a:cs typeface="Courier New" panose="02070309020205020404" pitchFamily="49" charset="0"/>
              </a:rPr>
              <a:t>S::=iCtSS’ | a     S’::=eS |ε     C::=b </a:t>
            </a:r>
          </a:p>
        </p:txBody>
      </p:sp>
      <p:graphicFrame>
        <p:nvGraphicFramePr>
          <p:cNvPr id="484471" name="Group 119"/>
          <p:cNvGraphicFramePr>
            <a:graphicFrameLocks noGrp="1"/>
          </p:cNvGraphicFramePr>
          <p:nvPr/>
        </p:nvGraphicFramePr>
        <p:xfrm>
          <a:off x="1790701" y="4200525"/>
          <a:ext cx="5788025" cy="2072640"/>
        </p:xfrm>
        <a:graphic>
          <a:graphicData uri="http://schemas.openxmlformats.org/drawingml/2006/table">
            <a:tbl>
              <a:tblPr/>
              <a:tblGrid>
                <a:gridCol w="563563">
                  <a:extLst>
                    <a:ext uri="{9D8B030D-6E8A-4147-A177-3AD203B41FA5}">
                      <a16:colId xmlns:a16="http://schemas.microsoft.com/office/drawing/2014/main" val="2095777431"/>
                    </a:ext>
                  </a:extLst>
                </a:gridCol>
                <a:gridCol w="869950">
                  <a:extLst>
                    <a:ext uri="{9D8B030D-6E8A-4147-A177-3AD203B41FA5}">
                      <a16:colId xmlns:a16="http://schemas.microsoft.com/office/drawing/2014/main" val="3084532625"/>
                    </a:ext>
                  </a:extLst>
                </a:gridCol>
                <a:gridCol w="871537">
                  <a:extLst>
                    <a:ext uri="{9D8B030D-6E8A-4147-A177-3AD203B41FA5}">
                      <a16:colId xmlns:a16="http://schemas.microsoft.com/office/drawing/2014/main" val="812896126"/>
                    </a:ext>
                  </a:extLst>
                </a:gridCol>
                <a:gridCol w="869950">
                  <a:extLst>
                    <a:ext uri="{9D8B030D-6E8A-4147-A177-3AD203B41FA5}">
                      <a16:colId xmlns:a16="http://schemas.microsoft.com/office/drawing/2014/main" val="3329578846"/>
                    </a:ext>
                  </a:extLst>
                </a:gridCol>
                <a:gridCol w="1155700">
                  <a:extLst>
                    <a:ext uri="{9D8B030D-6E8A-4147-A177-3AD203B41FA5}">
                      <a16:colId xmlns:a16="http://schemas.microsoft.com/office/drawing/2014/main" val="535296094"/>
                    </a:ext>
                  </a:extLst>
                </a:gridCol>
                <a:gridCol w="585788">
                  <a:extLst>
                    <a:ext uri="{9D8B030D-6E8A-4147-A177-3AD203B41FA5}">
                      <a16:colId xmlns:a16="http://schemas.microsoft.com/office/drawing/2014/main" val="3268192020"/>
                    </a:ext>
                  </a:extLst>
                </a:gridCol>
                <a:gridCol w="871537">
                  <a:extLst>
                    <a:ext uri="{9D8B030D-6E8A-4147-A177-3AD203B41FA5}">
                      <a16:colId xmlns:a16="http://schemas.microsoft.com/office/drawing/2014/main" val="4076909316"/>
                    </a:ext>
                  </a:extLst>
                </a:gridCol>
              </a:tblGrid>
              <a:tr h="1809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b</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e</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9202322"/>
                  </a:ext>
                </a:extLst>
              </a:tr>
              <a:tr h="1809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57607569"/>
                  </a:ext>
                </a:extLst>
              </a:tr>
              <a:tr h="1809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29840532"/>
                  </a:ext>
                </a:extLst>
              </a:tr>
              <a:tr h="1809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C</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86340730"/>
                  </a:ext>
                </a:extLst>
              </a:tr>
            </a:tbl>
          </a:graphicData>
        </a:graphic>
      </p:graphicFrame>
      <p:sp>
        <p:nvSpPr>
          <p:cNvPr id="484470" name="Rectangle 118"/>
          <p:cNvSpPr>
            <a:spLocks noChangeArrowheads="1"/>
          </p:cNvSpPr>
          <p:nvPr/>
        </p:nvSpPr>
        <p:spPr bwMode="auto">
          <a:xfrm>
            <a:off x="4965701" y="4784726"/>
            <a:ext cx="12287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S::=iCtSS’</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2" name="Rectangle 120"/>
          <p:cNvSpPr>
            <a:spLocks noChangeArrowheads="1"/>
          </p:cNvSpPr>
          <p:nvPr/>
        </p:nvSpPr>
        <p:spPr bwMode="auto">
          <a:xfrm>
            <a:off x="4079876" y="5178426"/>
            <a:ext cx="8985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S’::=eS</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3" name="Rectangle 121"/>
          <p:cNvSpPr>
            <a:spLocks noChangeArrowheads="1"/>
          </p:cNvSpPr>
          <p:nvPr/>
        </p:nvSpPr>
        <p:spPr bwMode="auto">
          <a:xfrm>
            <a:off x="4089401" y="5419725"/>
            <a:ext cx="77457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S’::=ε</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4" name="Rectangle 122"/>
          <p:cNvSpPr>
            <a:spLocks noChangeArrowheads="1"/>
          </p:cNvSpPr>
          <p:nvPr/>
        </p:nvSpPr>
        <p:spPr bwMode="auto">
          <a:xfrm>
            <a:off x="2444751" y="4772026"/>
            <a:ext cx="7080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S::=a</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5" name="Rectangle 123"/>
          <p:cNvSpPr>
            <a:spLocks noChangeArrowheads="1"/>
          </p:cNvSpPr>
          <p:nvPr/>
        </p:nvSpPr>
        <p:spPr bwMode="auto">
          <a:xfrm>
            <a:off x="3308351" y="5813426"/>
            <a:ext cx="7588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C::=b</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6" name="Rectangle 124"/>
          <p:cNvSpPr>
            <a:spLocks noChangeArrowheads="1"/>
          </p:cNvSpPr>
          <p:nvPr/>
        </p:nvSpPr>
        <p:spPr bwMode="auto">
          <a:xfrm>
            <a:off x="6705601" y="5318125"/>
            <a:ext cx="77457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effectLst>
                  <a:outerShdw blurRad="38100" dist="38100" dir="2700000" algn="tl">
                    <a:srgbClr val="000000"/>
                  </a:outerShdw>
                </a:effectLst>
                <a:latin typeface="Times New Roman" panose="02020603050405020304" pitchFamily="18" charset="0"/>
              </a:rPr>
              <a:t>S’::=ε</a:t>
            </a:r>
            <a:endParaRPr lang="zh-CN" altLang="en-US" b="1">
              <a:effectLst>
                <a:outerShdw blurRad="38100" dist="38100" dir="2700000" algn="tl">
                  <a:srgbClr val="000000"/>
                </a:outerShdw>
              </a:effectLst>
              <a:latin typeface="Times New Roman" panose="02020603050405020304" pitchFamily="18" charset="0"/>
            </a:endParaRPr>
          </a:p>
        </p:txBody>
      </p:sp>
      <p:sp>
        <p:nvSpPr>
          <p:cNvPr id="484477" name="Rectangle 125"/>
          <p:cNvSpPr>
            <a:spLocks noChangeArrowheads="1"/>
          </p:cNvSpPr>
          <p:nvPr/>
        </p:nvSpPr>
        <p:spPr bwMode="auto">
          <a:xfrm>
            <a:off x="4084638" y="5219700"/>
            <a:ext cx="887412" cy="546100"/>
          </a:xfrm>
          <a:prstGeom prst="rect">
            <a:avLst/>
          </a:prstGeom>
          <a:noFill/>
          <a:ln w="25400">
            <a:solidFill>
              <a:srgbClr val="FFFF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84478" name="Text Box 126"/>
          <p:cNvSpPr txBox="1">
            <a:spLocks noChangeArrowheads="1"/>
          </p:cNvSpPr>
          <p:nvPr/>
        </p:nvSpPr>
        <p:spPr bwMode="auto">
          <a:xfrm>
            <a:off x="7969251" y="4110038"/>
            <a:ext cx="204311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FOLLOW(S’)=</a:t>
            </a:r>
          </a:p>
        </p:txBody>
      </p:sp>
      <p:sp>
        <p:nvSpPr>
          <p:cNvPr id="484479" name="Text Box 127"/>
          <p:cNvSpPr txBox="1">
            <a:spLocks noChangeArrowheads="1"/>
          </p:cNvSpPr>
          <p:nvPr/>
        </p:nvSpPr>
        <p:spPr bwMode="auto">
          <a:xfrm>
            <a:off x="7993063" y="4549776"/>
            <a:ext cx="2043112"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FOLLOW(S)=</a:t>
            </a:r>
          </a:p>
        </p:txBody>
      </p:sp>
      <p:sp>
        <p:nvSpPr>
          <p:cNvPr id="484480" name="Text Box 128"/>
          <p:cNvSpPr txBox="1">
            <a:spLocks noChangeArrowheads="1"/>
          </p:cNvSpPr>
          <p:nvPr/>
        </p:nvSpPr>
        <p:spPr bwMode="auto">
          <a:xfrm>
            <a:off x="9448801" y="4525963"/>
            <a:ext cx="50641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 #</a:t>
            </a:r>
          </a:p>
        </p:txBody>
      </p:sp>
      <p:sp>
        <p:nvSpPr>
          <p:cNvPr id="484481" name="Text Box 129"/>
          <p:cNvSpPr txBox="1">
            <a:spLocks noChangeArrowheads="1"/>
          </p:cNvSpPr>
          <p:nvPr/>
        </p:nvSpPr>
        <p:spPr bwMode="auto">
          <a:xfrm>
            <a:off x="7985126" y="4975226"/>
            <a:ext cx="2043113"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FIRST(S’)=</a:t>
            </a:r>
          </a:p>
        </p:txBody>
      </p:sp>
      <p:sp>
        <p:nvSpPr>
          <p:cNvPr id="484482" name="Text Box 130"/>
          <p:cNvSpPr txBox="1">
            <a:spLocks noChangeArrowheads="1"/>
          </p:cNvSpPr>
          <p:nvPr/>
        </p:nvSpPr>
        <p:spPr bwMode="auto">
          <a:xfrm>
            <a:off x="9170988" y="4964113"/>
            <a:ext cx="8763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 e, ε}</a:t>
            </a:r>
          </a:p>
        </p:txBody>
      </p:sp>
      <p:sp>
        <p:nvSpPr>
          <p:cNvPr id="484483" name="Text Box 131"/>
          <p:cNvSpPr txBox="1">
            <a:spLocks noChangeArrowheads="1"/>
          </p:cNvSpPr>
          <p:nvPr/>
        </p:nvSpPr>
        <p:spPr bwMode="auto">
          <a:xfrm>
            <a:off x="9747250" y="4519613"/>
            <a:ext cx="541338"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 e }</a:t>
            </a:r>
          </a:p>
        </p:txBody>
      </p:sp>
      <p:sp>
        <p:nvSpPr>
          <p:cNvPr id="484484" name="Text Box 132"/>
          <p:cNvSpPr txBox="1">
            <a:spLocks noChangeArrowheads="1"/>
          </p:cNvSpPr>
          <p:nvPr/>
        </p:nvSpPr>
        <p:spPr bwMode="auto">
          <a:xfrm>
            <a:off x="9521826" y="4075113"/>
            <a:ext cx="9810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b="1">
                <a:latin typeface="Times New Roman" panose="02020603050405020304" pitchFamily="18" charset="0"/>
              </a:rPr>
              <a:t>{ #, e }</a:t>
            </a:r>
          </a:p>
        </p:txBody>
      </p:sp>
    </p:spTree>
    <p:extLst>
      <p:ext uri="{BB962C8B-B14F-4D97-AF65-F5344CB8AC3E}">
        <p14:creationId xmlns:p14="http://schemas.microsoft.com/office/powerpoint/2010/main" val="116751722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84356"/>
                                        </p:tgtEl>
                                        <p:attrNameLst>
                                          <p:attrName>style.visibility</p:attrName>
                                        </p:attrNameLst>
                                      </p:cBhvr>
                                      <p:to>
                                        <p:strVal val="visible"/>
                                      </p:to>
                                    </p:set>
                                    <p:animEffect transition="in" filter="blinds(horizontal)">
                                      <p:cBhvr>
                                        <p:cTn id="7" dur="500"/>
                                        <p:tgtEl>
                                          <p:spTgt spid="48435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84417"/>
                                        </p:tgtEl>
                                        <p:attrNameLst>
                                          <p:attrName>style.visibility</p:attrName>
                                        </p:attrNameLst>
                                      </p:cBhvr>
                                      <p:to>
                                        <p:strVal val="visible"/>
                                      </p:to>
                                    </p:set>
                                    <p:animEffect transition="in" filter="blinds(horizontal)">
                                      <p:cBhvr>
                                        <p:cTn id="12" dur="500"/>
                                        <p:tgtEl>
                                          <p:spTgt spid="48441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44388"/>
                                        </p:tgtEl>
                                        <p:attrNameLst>
                                          <p:attrName>style.visibility</p:attrName>
                                        </p:attrNameLst>
                                      </p:cBhvr>
                                      <p:to>
                                        <p:strVal val="visible"/>
                                      </p:to>
                                    </p:set>
                                    <p:animEffect transition="in" filter="blinds(horizontal)">
                                      <p:cBhvr>
                                        <p:cTn id="17" dur="500"/>
                                        <p:tgtEl>
                                          <p:spTgt spid="14438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84471"/>
                                        </p:tgtEl>
                                        <p:attrNameLst>
                                          <p:attrName>style.visibility</p:attrName>
                                        </p:attrNameLst>
                                      </p:cBhvr>
                                      <p:to>
                                        <p:strVal val="visible"/>
                                      </p:to>
                                    </p:set>
                                    <p:animEffect transition="in" filter="blinds(horizontal)">
                                      <p:cBhvr>
                                        <p:cTn id="22" dur="500"/>
                                        <p:tgtEl>
                                          <p:spTgt spid="484471"/>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484470"/>
                                        </p:tgtEl>
                                        <p:attrNameLst>
                                          <p:attrName>style.visibility</p:attrName>
                                        </p:attrNameLst>
                                      </p:cBhvr>
                                      <p:to>
                                        <p:strVal val="visible"/>
                                      </p:to>
                                    </p:set>
                                    <p:animEffect transition="in" filter="blinds(horizontal)">
                                      <p:cBhvr>
                                        <p:cTn id="27" dur="500"/>
                                        <p:tgtEl>
                                          <p:spTgt spid="484470"/>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484474"/>
                                        </p:tgtEl>
                                        <p:attrNameLst>
                                          <p:attrName>style.visibility</p:attrName>
                                        </p:attrNameLst>
                                      </p:cBhvr>
                                      <p:to>
                                        <p:strVal val="visible"/>
                                      </p:to>
                                    </p:set>
                                    <p:animEffect transition="in" filter="blinds(horizontal)">
                                      <p:cBhvr>
                                        <p:cTn id="32" dur="500"/>
                                        <p:tgtEl>
                                          <p:spTgt spid="48447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484472"/>
                                        </p:tgtEl>
                                        <p:attrNameLst>
                                          <p:attrName>style.visibility</p:attrName>
                                        </p:attrNameLst>
                                      </p:cBhvr>
                                      <p:to>
                                        <p:strVal val="visible"/>
                                      </p:to>
                                    </p:set>
                                    <p:animEffect transition="in" filter="blinds(horizontal)">
                                      <p:cBhvr>
                                        <p:cTn id="37" dur="500"/>
                                        <p:tgtEl>
                                          <p:spTgt spid="484472"/>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484475"/>
                                        </p:tgtEl>
                                        <p:attrNameLst>
                                          <p:attrName>style.visibility</p:attrName>
                                        </p:attrNameLst>
                                      </p:cBhvr>
                                      <p:to>
                                        <p:strVal val="visible"/>
                                      </p:to>
                                    </p:set>
                                    <p:animEffect transition="in" filter="blinds(horizontal)">
                                      <p:cBhvr>
                                        <p:cTn id="42" dur="500"/>
                                        <p:tgtEl>
                                          <p:spTgt spid="48447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484478"/>
                                        </p:tgtEl>
                                        <p:attrNameLst>
                                          <p:attrName>style.visibility</p:attrName>
                                        </p:attrNameLst>
                                      </p:cBhvr>
                                      <p:to>
                                        <p:strVal val="visible"/>
                                      </p:to>
                                    </p:set>
                                    <p:animEffect transition="in" filter="blinds(horizontal)">
                                      <p:cBhvr>
                                        <p:cTn id="47" dur="500"/>
                                        <p:tgtEl>
                                          <p:spTgt spid="484478"/>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484479"/>
                                        </p:tgtEl>
                                        <p:attrNameLst>
                                          <p:attrName>style.visibility</p:attrName>
                                        </p:attrNameLst>
                                      </p:cBhvr>
                                      <p:to>
                                        <p:strVal val="visible"/>
                                      </p:to>
                                    </p:set>
                                    <p:animEffect transition="in" filter="blinds(horizontal)">
                                      <p:cBhvr>
                                        <p:cTn id="52" dur="500"/>
                                        <p:tgtEl>
                                          <p:spTgt spid="484479"/>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484480"/>
                                        </p:tgtEl>
                                        <p:attrNameLst>
                                          <p:attrName>style.visibility</p:attrName>
                                        </p:attrNameLst>
                                      </p:cBhvr>
                                      <p:to>
                                        <p:strVal val="visible"/>
                                      </p:to>
                                    </p:set>
                                    <p:animEffect transition="in" filter="blinds(horizontal)">
                                      <p:cBhvr>
                                        <p:cTn id="57" dur="500"/>
                                        <p:tgtEl>
                                          <p:spTgt spid="484480"/>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484481"/>
                                        </p:tgtEl>
                                        <p:attrNameLst>
                                          <p:attrName>style.visibility</p:attrName>
                                        </p:attrNameLst>
                                      </p:cBhvr>
                                      <p:to>
                                        <p:strVal val="visible"/>
                                      </p:to>
                                    </p:set>
                                    <p:animEffect transition="in" filter="blinds(horizontal)">
                                      <p:cBhvr>
                                        <p:cTn id="62" dur="500"/>
                                        <p:tgtEl>
                                          <p:spTgt spid="484481"/>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484482"/>
                                        </p:tgtEl>
                                        <p:attrNameLst>
                                          <p:attrName>style.visibility</p:attrName>
                                        </p:attrNameLst>
                                      </p:cBhvr>
                                      <p:to>
                                        <p:strVal val="visible"/>
                                      </p:to>
                                    </p:set>
                                    <p:animEffect transition="in" filter="blinds(horizontal)">
                                      <p:cBhvr>
                                        <p:cTn id="67" dur="500"/>
                                        <p:tgtEl>
                                          <p:spTgt spid="484482"/>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484483"/>
                                        </p:tgtEl>
                                        <p:attrNameLst>
                                          <p:attrName>style.visibility</p:attrName>
                                        </p:attrNameLst>
                                      </p:cBhvr>
                                      <p:to>
                                        <p:strVal val="visible"/>
                                      </p:to>
                                    </p:set>
                                    <p:animEffect transition="in" filter="blinds(horizontal)">
                                      <p:cBhvr>
                                        <p:cTn id="72" dur="500"/>
                                        <p:tgtEl>
                                          <p:spTgt spid="484483"/>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484484"/>
                                        </p:tgtEl>
                                        <p:attrNameLst>
                                          <p:attrName>style.visibility</p:attrName>
                                        </p:attrNameLst>
                                      </p:cBhvr>
                                      <p:to>
                                        <p:strVal val="visible"/>
                                      </p:to>
                                    </p:set>
                                    <p:animEffect transition="in" filter="blinds(horizontal)">
                                      <p:cBhvr>
                                        <p:cTn id="77" dur="500"/>
                                        <p:tgtEl>
                                          <p:spTgt spid="484484"/>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484476"/>
                                        </p:tgtEl>
                                        <p:attrNameLst>
                                          <p:attrName>style.visibility</p:attrName>
                                        </p:attrNameLst>
                                      </p:cBhvr>
                                      <p:to>
                                        <p:strVal val="visible"/>
                                      </p:to>
                                    </p:set>
                                    <p:animEffect transition="in" filter="blinds(horizontal)">
                                      <p:cBhvr>
                                        <p:cTn id="82" dur="500"/>
                                        <p:tgtEl>
                                          <p:spTgt spid="484476"/>
                                        </p:tgtEl>
                                      </p:cBhvr>
                                    </p:animEffect>
                                  </p:childTnLst>
                                </p:cTn>
                              </p:par>
                              <p:par>
                                <p:cTn id="83" presetID="3" presetClass="entr" presetSubtype="10" fill="hold" grpId="0" nodeType="withEffect">
                                  <p:stCondLst>
                                    <p:cond delay="0"/>
                                  </p:stCondLst>
                                  <p:childTnLst>
                                    <p:set>
                                      <p:cBhvr>
                                        <p:cTn id="84" dur="1" fill="hold">
                                          <p:stCondLst>
                                            <p:cond delay="0"/>
                                          </p:stCondLst>
                                        </p:cTn>
                                        <p:tgtEl>
                                          <p:spTgt spid="484473"/>
                                        </p:tgtEl>
                                        <p:attrNameLst>
                                          <p:attrName>style.visibility</p:attrName>
                                        </p:attrNameLst>
                                      </p:cBhvr>
                                      <p:to>
                                        <p:strVal val="visible"/>
                                      </p:to>
                                    </p:set>
                                    <p:animEffect transition="in" filter="blinds(horizontal)">
                                      <p:cBhvr>
                                        <p:cTn id="85" dur="500"/>
                                        <p:tgtEl>
                                          <p:spTgt spid="484473"/>
                                        </p:tgtEl>
                                      </p:cBhvr>
                                    </p:animEffect>
                                  </p:childTnLst>
                                </p:cTn>
                              </p:par>
                            </p:childTnLst>
                          </p:cTn>
                        </p:par>
                      </p:childTnLst>
                    </p:cTn>
                  </p:par>
                  <p:par>
                    <p:cTn id="86" fill="hold" nodeType="clickPar">
                      <p:stCondLst>
                        <p:cond delay="indefinite"/>
                      </p:stCondLst>
                      <p:childTnLst>
                        <p:par>
                          <p:cTn id="87" fill="hold" nodeType="withGroup">
                            <p:stCondLst>
                              <p:cond delay="0"/>
                            </p:stCondLst>
                            <p:childTnLst>
                              <p:par>
                                <p:cTn id="88" presetID="3" presetClass="entr" presetSubtype="10" fill="hold" nodeType="clickEffect">
                                  <p:stCondLst>
                                    <p:cond delay="0"/>
                                  </p:stCondLst>
                                  <p:childTnLst>
                                    <p:set>
                                      <p:cBhvr>
                                        <p:cTn id="89" dur="1" fill="hold">
                                          <p:stCondLst>
                                            <p:cond delay="0"/>
                                          </p:stCondLst>
                                        </p:cTn>
                                        <p:tgtEl>
                                          <p:spTgt spid="484477"/>
                                        </p:tgtEl>
                                        <p:attrNameLst>
                                          <p:attrName>style.visibility</p:attrName>
                                        </p:attrNameLst>
                                      </p:cBhvr>
                                      <p:to>
                                        <p:strVal val="visible"/>
                                      </p:to>
                                    </p:set>
                                    <p:animEffect transition="in" filter="blinds(horizontal)">
                                      <p:cBhvr>
                                        <p:cTn id="90" dur="500"/>
                                        <p:tgtEl>
                                          <p:spTgt spid="4844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4356" grpId="0"/>
      <p:bldP spid="484417" grpId="0"/>
      <p:bldP spid="144388" grpId="0"/>
      <p:bldP spid="484470" grpId="0"/>
      <p:bldP spid="484472" grpId="0"/>
      <p:bldP spid="484473" grpId="0"/>
      <p:bldP spid="484474" grpId="0"/>
      <p:bldP spid="484475" grpId="0"/>
      <p:bldP spid="484476" grpId="0"/>
      <p:bldP spid="484478" grpId="0"/>
      <p:bldP spid="484479" grpId="0"/>
      <p:bldP spid="484480" grpId="0"/>
      <p:bldP spid="484481" grpId="0"/>
      <p:bldP spid="484482" grpId="0"/>
      <p:bldP spid="484483" grpId="0"/>
      <p:bldP spid="484484"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30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230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2308"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82309"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82375" name="Group 71"/>
          <p:cNvGraphicFramePr>
            <a:graphicFrameLocks noGrp="1"/>
          </p:cNvGraphicFramePr>
          <p:nvPr/>
        </p:nvGraphicFramePr>
        <p:xfrm>
          <a:off x="2063750" y="3165476"/>
          <a:ext cx="8020050" cy="2573280"/>
        </p:xfrm>
        <a:graphic>
          <a:graphicData uri="http://schemas.openxmlformats.org/drawingml/2006/table">
            <a:tbl>
              <a:tblPr/>
              <a:tblGrid>
                <a:gridCol w="519113">
                  <a:extLst>
                    <a:ext uri="{9D8B030D-6E8A-4147-A177-3AD203B41FA5}">
                      <a16:colId xmlns:a16="http://schemas.microsoft.com/office/drawing/2014/main" val="2578459953"/>
                    </a:ext>
                  </a:extLst>
                </a:gridCol>
                <a:gridCol w="1227137">
                  <a:extLst>
                    <a:ext uri="{9D8B030D-6E8A-4147-A177-3AD203B41FA5}">
                      <a16:colId xmlns:a16="http://schemas.microsoft.com/office/drawing/2014/main" val="1649125771"/>
                    </a:ext>
                  </a:extLst>
                </a:gridCol>
                <a:gridCol w="1358900">
                  <a:extLst>
                    <a:ext uri="{9D8B030D-6E8A-4147-A177-3AD203B41FA5}">
                      <a16:colId xmlns:a16="http://schemas.microsoft.com/office/drawing/2014/main" val="195552260"/>
                    </a:ext>
                  </a:extLst>
                </a:gridCol>
                <a:gridCol w="1371600">
                  <a:extLst>
                    <a:ext uri="{9D8B030D-6E8A-4147-A177-3AD203B41FA5}">
                      <a16:colId xmlns:a16="http://schemas.microsoft.com/office/drawing/2014/main" val="2175027896"/>
                    </a:ext>
                  </a:extLst>
                </a:gridCol>
                <a:gridCol w="1219200">
                  <a:extLst>
                    <a:ext uri="{9D8B030D-6E8A-4147-A177-3AD203B41FA5}">
                      <a16:colId xmlns:a16="http://schemas.microsoft.com/office/drawing/2014/main" val="309783926"/>
                    </a:ext>
                  </a:extLst>
                </a:gridCol>
                <a:gridCol w="1117600">
                  <a:extLst>
                    <a:ext uri="{9D8B030D-6E8A-4147-A177-3AD203B41FA5}">
                      <a16:colId xmlns:a16="http://schemas.microsoft.com/office/drawing/2014/main" val="3001889963"/>
                    </a:ext>
                  </a:extLst>
                </a:gridCol>
                <a:gridCol w="1206500">
                  <a:extLst>
                    <a:ext uri="{9D8B030D-6E8A-4147-A177-3AD203B41FA5}">
                      <a16:colId xmlns:a16="http://schemas.microsoft.com/office/drawing/2014/main" val="4227893782"/>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4855959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6743301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9182372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68942432"/>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052895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95571492"/>
                  </a:ext>
                </a:extLst>
              </a:tr>
            </a:tbl>
          </a:graphicData>
        </a:graphic>
      </p:graphicFrame>
      <p:sp>
        <p:nvSpPr>
          <p:cNvPr id="482370" name="Rectangle 66"/>
          <p:cNvSpPr>
            <a:spLocks noChangeArrowheads="1"/>
          </p:cNvSpPr>
          <p:nvPr/>
        </p:nvSpPr>
        <p:spPr bwMode="auto">
          <a:xfrm>
            <a:off x="6351588" y="2335213"/>
            <a:ext cx="850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50000"/>
              </a:spcBef>
            </a:pPr>
            <a:r>
              <a:rPr lang="en-US" altLang="zh-CN" sz="2400" b="1" dirty="0">
                <a:solidFill>
                  <a:srgbClr val="011893"/>
                </a:solidFill>
                <a:latin typeface="Times New Roman" panose="02020603050405020304" pitchFamily="18" charset="0"/>
              </a:rPr>
              <a:t>| (</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a:t>
            </a:r>
          </a:p>
        </p:txBody>
      </p:sp>
      <p:sp>
        <p:nvSpPr>
          <p:cNvPr id="482371" name="AutoShape 67"/>
          <p:cNvSpPr>
            <a:spLocks noChangeArrowheads="1"/>
          </p:cNvSpPr>
          <p:nvPr/>
        </p:nvSpPr>
        <p:spPr bwMode="auto">
          <a:xfrm>
            <a:off x="6727825" y="903288"/>
            <a:ext cx="3589338" cy="347662"/>
          </a:xfrm>
          <a:prstGeom prst="roundRect">
            <a:avLst>
              <a:gd name="adj" fmla="val 16667"/>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a:ea typeface="黑体" panose="02010609060101010101" pitchFamily="49" charset="-122"/>
              </a:rPr>
              <a:t>为什么文法不能有回溯？</a:t>
            </a:r>
          </a:p>
        </p:txBody>
      </p:sp>
    </p:spTree>
    <p:extLst>
      <p:ext uri="{BB962C8B-B14F-4D97-AF65-F5344CB8AC3E}">
        <p14:creationId xmlns:p14="http://schemas.microsoft.com/office/powerpoint/2010/main" val="24928653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82371"/>
                                        </p:tgtEl>
                                        <p:attrNameLst>
                                          <p:attrName>style.visibility</p:attrName>
                                        </p:attrNameLst>
                                      </p:cBhvr>
                                      <p:to>
                                        <p:strVal val="visible"/>
                                      </p:to>
                                    </p:set>
                                    <p:animEffect transition="in" filter="blinds(horizontal)">
                                      <p:cBhvr>
                                        <p:cTn id="7" dur="500"/>
                                        <p:tgtEl>
                                          <p:spTgt spid="48237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82370"/>
                                        </p:tgtEl>
                                        <p:attrNameLst>
                                          <p:attrName>style.visibility</p:attrName>
                                        </p:attrNameLst>
                                      </p:cBhvr>
                                      <p:to>
                                        <p:strVal val="visible"/>
                                      </p:to>
                                    </p:set>
                                    <p:animEffect transition="in" filter="blinds(horizontal)">
                                      <p:cBhvr>
                                        <p:cTn id="12" dur="500"/>
                                        <p:tgtEl>
                                          <p:spTgt spid="4823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2370" grpId="0"/>
      <p:bldP spid="482371" grpId="0" animBg="1"/>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33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333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3332"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83333"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83399" name="Group 71"/>
          <p:cNvGraphicFramePr>
            <a:graphicFrameLocks noGrp="1"/>
          </p:cNvGraphicFramePr>
          <p:nvPr>
            <p:extLst>
              <p:ext uri="{D42A27DB-BD31-4B8C-83A1-F6EECF244321}">
                <p14:modId xmlns:p14="http://schemas.microsoft.com/office/powerpoint/2010/main" val="721907508"/>
              </p:ext>
            </p:extLst>
          </p:nvPr>
        </p:nvGraphicFramePr>
        <p:xfrm>
          <a:off x="2063750" y="3165476"/>
          <a:ext cx="8020050" cy="2975616"/>
        </p:xfrm>
        <a:graphic>
          <a:graphicData uri="http://schemas.openxmlformats.org/drawingml/2006/table">
            <a:tbl>
              <a:tblPr/>
              <a:tblGrid>
                <a:gridCol w="519113">
                  <a:extLst>
                    <a:ext uri="{9D8B030D-6E8A-4147-A177-3AD203B41FA5}">
                      <a16:colId xmlns:a16="http://schemas.microsoft.com/office/drawing/2014/main" val="3469663835"/>
                    </a:ext>
                  </a:extLst>
                </a:gridCol>
                <a:gridCol w="1227137">
                  <a:extLst>
                    <a:ext uri="{9D8B030D-6E8A-4147-A177-3AD203B41FA5}">
                      <a16:colId xmlns:a16="http://schemas.microsoft.com/office/drawing/2014/main" val="882654645"/>
                    </a:ext>
                  </a:extLst>
                </a:gridCol>
                <a:gridCol w="1358900">
                  <a:extLst>
                    <a:ext uri="{9D8B030D-6E8A-4147-A177-3AD203B41FA5}">
                      <a16:colId xmlns:a16="http://schemas.microsoft.com/office/drawing/2014/main" val="2319416431"/>
                    </a:ext>
                  </a:extLst>
                </a:gridCol>
                <a:gridCol w="1371600">
                  <a:extLst>
                    <a:ext uri="{9D8B030D-6E8A-4147-A177-3AD203B41FA5}">
                      <a16:colId xmlns:a16="http://schemas.microsoft.com/office/drawing/2014/main" val="3654451090"/>
                    </a:ext>
                  </a:extLst>
                </a:gridCol>
                <a:gridCol w="1219200">
                  <a:extLst>
                    <a:ext uri="{9D8B030D-6E8A-4147-A177-3AD203B41FA5}">
                      <a16:colId xmlns:a16="http://schemas.microsoft.com/office/drawing/2014/main" val="2490406939"/>
                    </a:ext>
                  </a:extLst>
                </a:gridCol>
                <a:gridCol w="1117600">
                  <a:extLst>
                    <a:ext uri="{9D8B030D-6E8A-4147-A177-3AD203B41FA5}">
                      <a16:colId xmlns:a16="http://schemas.microsoft.com/office/drawing/2014/main" val="3446491658"/>
                    </a:ext>
                  </a:extLst>
                </a:gridCol>
                <a:gridCol w="1206500">
                  <a:extLst>
                    <a:ext uri="{9D8B030D-6E8A-4147-A177-3AD203B41FA5}">
                      <a16:colId xmlns:a16="http://schemas.microsoft.com/office/drawing/2014/main" val="4194307"/>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err="1" smtClean="0">
                          <a:ln>
                            <a:noFill/>
                          </a:ln>
                          <a:solidFill>
                            <a:schemeClr val="tx1"/>
                          </a:solidFill>
                          <a:effectLst/>
                          <a:latin typeface="Times New Roman" panose="02020603050405020304" pitchFamily="18" charset="0"/>
                          <a:ea typeface="楷体_GB2312" pitchFamily="49" charset="-122"/>
                        </a:rPr>
                        <a:t>i</a:t>
                      </a:r>
                      <a:endPar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2628804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2555918"/>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E’ </a:t>
                      </a: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0605215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8035604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err="1" smtClean="0">
                          <a:ln>
                            <a:noFill/>
                          </a:ln>
                          <a:solidFill>
                            <a:schemeClr val="tx1"/>
                          </a:solidFill>
                          <a:effectLst/>
                          <a:latin typeface="Times New Roman" panose="02020603050405020304" pitchFamily="18" charset="0"/>
                          <a:ea typeface="楷体_GB2312" pitchFamily="49" charset="-122"/>
                        </a:rPr>
                        <a:t>T’→ε</a:t>
                      </a:r>
                      <a:endPar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2113084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F</a:t>
                      </a: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→(E)</a:t>
                      </a:r>
                    </a:p>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F→(</a:t>
                      </a:r>
                      <a:r>
                        <a:rPr kumimoji="0" lang="en-US" altLang="zh-CN" sz="2200" b="1" i="0" u="none" strike="noStrike" cap="none" normalizeH="0" baseline="0" dirty="0" err="1" smtClean="0">
                          <a:ln>
                            <a:noFill/>
                          </a:ln>
                          <a:solidFill>
                            <a:srgbClr val="011893"/>
                          </a:solidFill>
                          <a:effectLst/>
                          <a:latin typeface="Times New Roman" panose="02020603050405020304" pitchFamily="18" charset="0"/>
                          <a:ea typeface="楷体_GB2312" pitchFamily="49" charset="-122"/>
                        </a:rPr>
                        <a:t>i</a:t>
                      </a: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a:t>
                      </a:r>
                      <a:r>
                        <a:rPr kumimoji="0" lang="en-US" altLang="zh-CN" sz="2200" b="1" i="0" u="none" strike="noStrike" cap="none" normalizeH="0" baseline="0" dirty="0" err="1" smtClean="0">
                          <a:ln>
                            <a:noFill/>
                          </a:ln>
                          <a:solidFill>
                            <a:srgbClr val="011893"/>
                          </a:solidFill>
                          <a:effectLst/>
                          <a:latin typeface="Times New Roman" panose="02020603050405020304" pitchFamily="18" charset="0"/>
                          <a:ea typeface="楷体_GB2312" pitchFamily="49" charset="-122"/>
                        </a:rPr>
                        <a:t>i</a:t>
                      </a: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54127621"/>
                  </a:ext>
                </a:extLst>
              </a:tr>
            </a:tbl>
          </a:graphicData>
        </a:graphic>
      </p:graphicFrame>
      <p:sp>
        <p:nvSpPr>
          <p:cNvPr id="483393" name="Rectangle 65"/>
          <p:cNvSpPr>
            <a:spLocks noChangeArrowheads="1"/>
          </p:cNvSpPr>
          <p:nvPr/>
        </p:nvSpPr>
        <p:spPr bwMode="auto">
          <a:xfrm>
            <a:off x="6351588" y="2335213"/>
            <a:ext cx="850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50000"/>
              </a:spcBef>
            </a:pPr>
            <a:r>
              <a:rPr lang="en-US" altLang="zh-CN" sz="2400" b="1" dirty="0">
                <a:solidFill>
                  <a:srgbClr val="011893"/>
                </a:solidFill>
                <a:latin typeface="Times New Roman" panose="02020603050405020304" pitchFamily="18" charset="0"/>
              </a:rPr>
              <a:t>| (</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a:t>
            </a:r>
            <a:r>
              <a:rPr lang="en-US" altLang="zh-CN" sz="2400" b="1" dirty="0" err="1">
                <a:solidFill>
                  <a:srgbClr val="011893"/>
                </a:solidFill>
                <a:latin typeface="Times New Roman" panose="02020603050405020304" pitchFamily="18" charset="0"/>
              </a:rPr>
              <a:t>i</a:t>
            </a:r>
            <a:r>
              <a:rPr lang="en-US" altLang="zh-CN" sz="2400" b="1" dirty="0">
                <a:solidFill>
                  <a:srgbClr val="011893"/>
                </a:solidFill>
                <a:latin typeface="Times New Roman" panose="02020603050405020304" pitchFamily="18" charset="0"/>
              </a:rPr>
              <a:t>)</a:t>
            </a:r>
          </a:p>
        </p:txBody>
      </p:sp>
      <p:sp>
        <p:nvSpPr>
          <p:cNvPr id="483397" name="AutoShape 69"/>
          <p:cNvSpPr>
            <a:spLocks noChangeArrowheads="1"/>
          </p:cNvSpPr>
          <p:nvPr/>
        </p:nvSpPr>
        <p:spPr bwMode="auto">
          <a:xfrm>
            <a:off x="6727825" y="903288"/>
            <a:ext cx="3589338" cy="347662"/>
          </a:xfrm>
          <a:prstGeom prst="roundRect">
            <a:avLst>
              <a:gd name="adj" fmla="val 16667"/>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dirty="0">
                <a:ea typeface="黑体" panose="02010609060101010101" pitchFamily="49" charset="-122"/>
              </a:rPr>
              <a:t>为什么文法不能有回溯？</a:t>
            </a:r>
          </a:p>
        </p:txBody>
      </p:sp>
    </p:spTree>
    <p:extLst>
      <p:ext uri="{BB962C8B-B14F-4D97-AF65-F5344CB8AC3E}">
        <p14:creationId xmlns:p14="http://schemas.microsoft.com/office/powerpoint/2010/main" val="2004585851"/>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25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025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0260"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80261"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80329" name="Group 73"/>
          <p:cNvGraphicFramePr>
            <a:graphicFrameLocks noGrp="1"/>
          </p:cNvGraphicFramePr>
          <p:nvPr/>
        </p:nvGraphicFramePr>
        <p:xfrm>
          <a:off x="2063750" y="3165476"/>
          <a:ext cx="8020050" cy="2573280"/>
        </p:xfrm>
        <a:graphic>
          <a:graphicData uri="http://schemas.openxmlformats.org/drawingml/2006/table">
            <a:tbl>
              <a:tblPr/>
              <a:tblGrid>
                <a:gridCol w="519113">
                  <a:extLst>
                    <a:ext uri="{9D8B030D-6E8A-4147-A177-3AD203B41FA5}">
                      <a16:colId xmlns:a16="http://schemas.microsoft.com/office/drawing/2014/main" val="1901064741"/>
                    </a:ext>
                  </a:extLst>
                </a:gridCol>
                <a:gridCol w="1227137">
                  <a:extLst>
                    <a:ext uri="{9D8B030D-6E8A-4147-A177-3AD203B41FA5}">
                      <a16:colId xmlns:a16="http://schemas.microsoft.com/office/drawing/2014/main" val="3341854723"/>
                    </a:ext>
                  </a:extLst>
                </a:gridCol>
                <a:gridCol w="1358900">
                  <a:extLst>
                    <a:ext uri="{9D8B030D-6E8A-4147-A177-3AD203B41FA5}">
                      <a16:colId xmlns:a16="http://schemas.microsoft.com/office/drawing/2014/main" val="3660225196"/>
                    </a:ext>
                  </a:extLst>
                </a:gridCol>
                <a:gridCol w="1371600">
                  <a:extLst>
                    <a:ext uri="{9D8B030D-6E8A-4147-A177-3AD203B41FA5}">
                      <a16:colId xmlns:a16="http://schemas.microsoft.com/office/drawing/2014/main" val="1421463803"/>
                    </a:ext>
                  </a:extLst>
                </a:gridCol>
                <a:gridCol w="1219200">
                  <a:extLst>
                    <a:ext uri="{9D8B030D-6E8A-4147-A177-3AD203B41FA5}">
                      <a16:colId xmlns:a16="http://schemas.microsoft.com/office/drawing/2014/main" val="3875282558"/>
                    </a:ext>
                  </a:extLst>
                </a:gridCol>
                <a:gridCol w="1117600">
                  <a:extLst>
                    <a:ext uri="{9D8B030D-6E8A-4147-A177-3AD203B41FA5}">
                      <a16:colId xmlns:a16="http://schemas.microsoft.com/office/drawing/2014/main" val="2210449996"/>
                    </a:ext>
                  </a:extLst>
                </a:gridCol>
                <a:gridCol w="1206500">
                  <a:extLst>
                    <a:ext uri="{9D8B030D-6E8A-4147-A177-3AD203B41FA5}">
                      <a16:colId xmlns:a16="http://schemas.microsoft.com/office/drawing/2014/main" val="740019824"/>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8122386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963645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56884875"/>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2616604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691900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04988508"/>
                  </a:ext>
                </a:extLst>
              </a:tr>
            </a:tbl>
          </a:graphicData>
        </a:graphic>
      </p:graphicFrame>
      <p:sp>
        <p:nvSpPr>
          <p:cNvPr id="480320" name="Text Box 64"/>
          <p:cNvSpPr txBox="1">
            <a:spLocks noChangeArrowheads="1"/>
          </p:cNvSpPr>
          <p:nvPr/>
        </p:nvSpPr>
        <p:spPr bwMode="auto">
          <a:xfrm>
            <a:off x="8942389" y="1900238"/>
            <a:ext cx="8921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 T*</a:t>
            </a:r>
            <a:r>
              <a:rPr lang="en-US" altLang="zh-CN" sz="2400" b="1" dirty="0" err="1">
                <a:solidFill>
                  <a:srgbClr val="011893"/>
                </a:solidFill>
                <a:latin typeface="Times New Roman" panose="02020603050405020304" pitchFamily="18" charset="0"/>
              </a:rPr>
              <a:t>i</a:t>
            </a:r>
            <a:endParaRPr lang="en-US" altLang="zh-CN" sz="2400" b="1" dirty="0">
              <a:solidFill>
                <a:srgbClr val="011893"/>
              </a:solidFill>
              <a:latin typeface="Times New Roman" panose="02020603050405020304" pitchFamily="18" charset="0"/>
            </a:endParaRPr>
          </a:p>
        </p:txBody>
      </p:sp>
      <p:sp>
        <p:nvSpPr>
          <p:cNvPr id="480321" name="Text Box 65"/>
          <p:cNvSpPr txBox="1">
            <a:spLocks noChangeArrowheads="1"/>
          </p:cNvSpPr>
          <p:nvPr/>
        </p:nvSpPr>
        <p:spPr bwMode="auto">
          <a:xfrm>
            <a:off x="7480300" y="2579689"/>
            <a:ext cx="26035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sz="2000" b="1" dirty="0">
                <a:solidFill>
                  <a:srgbClr val="011893"/>
                </a:solidFill>
                <a:latin typeface="Times New Roman" panose="02020603050405020304" pitchFamily="18" charset="0"/>
              </a:rPr>
              <a:t>FIRST(T*</a:t>
            </a:r>
            <a:r>
              <a:rPr lang="en-US" altLang="zh-CN" sz="2000" b="1"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a:t>
            </a:r>
          </a:p>
        </p:txBody>
      </p:sp>
      <p:sp>
        <p:nvSpPr>
          <p:cNvPr id="480322" name="Rectangle 66"/>
          <p:cNvSpPr>
            <a:spLocks noChangeArrowheads="1"/>
          </p:cNvSpPr>
          <p:nvPr/>
        </p:nvSpPr>
        <p:spPr bwMode="auto">
          <a:xfrm>
            <a:off x="8805864" y="2565401"/>
            <a:ext cx="9366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50000"/>
              </a:spcBef>
            </a:pPr>
            <a:r>
              <a:rPr lang="en-US" altLang="zh-CN" sz="2000" b="1" dirty="0">
                <a:solidFill>
                  <a:srgbClr val="011893"/>
                </a:solidFill>
                <a:latin typeface="Times New Roman" panose="02020603050405020304" pitchFamily="18" charset="0"/>
              </a:rPr>
              <a:t>={ (, </a:t>
            </a:r>
            <a:r>
              <a:rPr lang="en-US" altLang="zh-CN" sz="2000" b="1"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 }</a:t>
            </a:r>
          </a:p>
        </p:txBody>
      </p:sp>
      <p:sp>
        <p:nvSpPr>
          <p:cNvPr id="480325" name="AutoShape 69"/>
          <p:cNvSpPr>
            <a:spLocks noChangeArrowheads="1"/>
          </p:cNvSpPr>
          <p:nvPr/>
        </p:nvSpPr>
        <p:spPr bwMode="auto">
          <a:xfrm>
            <a:off x="6727825" y="903288"/>
            <a:ext cx="3589338" cy="347662"/>
          </a:xfrm>
          <a:prstGeom prst="roundRect">
            <a:avLst>
              <a:gd name="adj" fmla="val 16667"/>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a:ea typeface="黑体" panose="02010609060101010101" pitchFamily="49" charset="-122"/>
              </a:rPr>
              <a:t>为什么文法不能有左递归？</a:t>
            </a:r>
          </a:p>
        </p:txBody>
      </p:sp>
    </p:spTree>
    <p:extLst>
      <p:ext uri="{BB962C8B-B14F-4D97-AF65-F5344CB8AC3E}">
        <p14:creationId xmlns:p14="http://schemas.microsoft.com/office/powerpoint/2010/main" val="306473162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80325"/>
                                        </p:tgtEl>
                                        <p:attrNameLst>
                                          <p:attrName>style.visibility</p:attrName>
                                        </p:attrNameLst>
                                      </p:cBhvr>
                                      <p:to>
                                        <p:strVal val="visible"/>
                                      </p:to>
                                    </p:set>
                                    <p:animEffect transition="in" filter="blinds(horizontal)">
                                      <p:cBhvr>
                                        <p:cTn id="7" dur="500"/>
                                        <p:tgtEl>
                                          <p:spTgt spid="48032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80320"/>
                                        </p:tgtEl>
                                        <p:attrNameLst>
                                          <p:attrName>style.visibility</p:attrName>
                                        </p:attrNameLst>
                                      </p:cBhvr>
                                      <p:to>
                                        <p:strVal val="visible"/>
                                      </p:to>
                                    </p:set>
                                    <p:animEffect transition="in" filter="blinds(horizontal)">
                                      <p:cBhvr>
                                        <p:cTn id="12" dur="500"/>
                                        <p:tgtEl>
                                          <p:spTgt spid="48032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80321"/>
                                        </p:tgtEl>
                                        <p:attrNameLst>
                                          <p:attrName>style.visibility</p:attrName>
                                        </p:attrNameLst>
                                      </p:cBhvr>
                                      <p:to>
                                        <p:strVal val="visible"/>
                                      </p:to>
                                    </p:set>
                                    <p:animEffect transition="in" filter="blinds(horizontal)">
                                      <p:cBhvr>
                                        <p:cTn id="17" dur="500"/>
                                        <p:tgtEl>
                                          <p:spTgt spid="480321"/>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80322"/>
                                        </p:tgtEl>
                                        <p:attrNameLst>
                                          <p:attrName>style.visibility</p:attrName>
                                        </p:attrNameLst>
                                      </p:cBhvr>
                                      <p:to>
                                        <p:strVal val="visible"/>
                                      </p:to>
                                    </p:set>
                                    <p:animEffect transition="in" filter="blinds(horizontal)">
                                      <p:cBhvr>
                                        <p:cTn id="22" dur="500"/>
                                        <p:tgtEl>
                                          <p:spTgt spid="4803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0320" grpId="0"/>
      <p:bldP spid="480321" grpId="0"/>
      <p:bldP spid="480322" grpId="0"/>
      <p:bldP spid="480325" grpId="0"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8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8128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81284"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81285"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81356" name="Group 76"/>
          <p:cNvGraphicFramePr>
            <a:graphicFrameLocks noGrp="1"/>
          </p:cNvGraphicFramePr>
          <p:nvPr>
            <p:extLst>
              <p:ext uri="{D42A27DB-BD31-4B8C-83A1-F6EECF244321}">
                <p14:modId xmlns:p14="http://schemas.microsoft.com/office/powerpoint/2010/main" val="4109707000"/>
              </p:ext>
            </p:extLst>
          </p:nvPr>
        </p:nvGraphicFramePr>
        <p:xfrm>
          <a:off x="2063750" y="3165475"/>
          <a:ext cx="8020050" cy="2987363"/>
        </p:xfrm>
        <a:graphic>
          <a:graphicData uri="http://schemas.openxmlformats.org/drawingml/2006/table">
            <a:tbl>
              <a:tblPr/>
              <a:tblGrid>
                <a:gridCol w="519113">
                  <a:extLst>
                    <a:ext uri="{9D8B030D-6E8A-4147-A177-3AD203B41FA5}">
                      <a16:colId xmlns:a16="http://schemas.microsoft.com/office/drawing/2014/main" val="2568973947"/>
                    </a:ext>
                  </a:extLst>
                </a:gridCol>
                <a:gridCol w="1227137">
                  <a:extLst>
                    <a:ext uri="{9D8B030D-6E8A-4147-A177-3AD203B41FA5}">
                      <a16:colId xmlns:a16="http://schemas.microsoft.com/office/drawing/2014/main" val="4021341060"/>
                    </a:ext>
                  </a:extLst>
                </a:gridCol>
                <a:gridCol w="1358900">
                  <a:extLst>
                    <a:ext uri="{9D8B030D-6E8A-4147-A177-3AD203B41FA5}">
                      <a16:colId xmlns:a16="http://schemas.microsoft.com/office/drawing/2014/main" val="2603987411"/>
                    </a:ext>
                  </a:extLst>
                </a:gridCol>
                <a:gridCol w="1371600">
                  <a:extLst>
                    <a:ext uri="{9D8B030D-6E8A-4147-A177-3AD203B41FA5}">
                      <a16:colId xmlns:a16="http://schemas.microsoft.com/office/drawing/2014/main" val="4166884637"/>
                    </a:ext>
                  </a:extLst>
                </a:gridCol>
                <a:gridCol w="1219200">
                  <a:extLst>
                    <a:ext uri="{9D8B030D-6E8A-4147-A177-3AD203B41FA5}">
                      <a16:colId xmlns:a16="http://schemas.microsoft.com/office/drawing/2014/main" val="1258147827"/>
                    </a:ext>
                  </a:extLst>
                </a:gridCol>
                <a:gridCol w="1117600">
                  <a:extLst>
                    <a:ext uri="{9D8B030D-6E8A-4147-A177-3AD203B41FA5}">
                      <a16:colId xmlns:a16="http://schemas.microsoft.com/office/drawing/2014/main" val="1540694973"/>
                    </a:ext>
                  </a:extLst>
                </a:gridCol>
                <a:gridCol w="1206500">
                  <a:extLst>
                    <a:ext uri="{9D8B030D-6E8A-4147-A177-3AD203B41FA5}">
                      <a16:colId xmlns:a16="http://schemas.microsoft.com/office/drawing/2014/main" val="2319279398"/>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0757622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5196231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E’ </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79322851"/>
                  </a:ext>
                </a:extLst>
              </a:tr>
              <a:tr h="842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Ｔ→</a:t>
                      </a: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FT’</a:t>
                      </a:r>
                      <a:endParaRPr kumimoji="0" lang="en-US" altLang="zh-CN" sz="2200" b="1" i="0" u="none" strike="noStrike" cap="none" normalizeH="0" baseline="0" dirty="0" smtClean="0">
                        <a:ln>
                          <a:noFill/>
                        </a:ln>
                        <a:solidFill>
                          <a:srgbClr val="FFFF00"/>
                        </a:solidFill>
                        <a:effectLst/>
                        <a:latin typeface="Times New Roman" panose="02020603050405020304" pitchFamily="18" charset="0"/>
                        <a:ea typeface="楷体_GB2312" pitchFamily="49" charset="-122"/>
                      </a:endParaRPr>
                    </a:p>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Ｔ→</a:t>
                      </a: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T*</a:t>
                      </a:r>
                      <a:r>
                        <a:rPr kumimoji="0" lang="en-US" altLang="zh-CN" sz="2200" b="1" i="0" u="none" strike="noStrike" cap="none" normalizeH="0" baseline="0" dirty="0" err="1" smtClean="0">
                          <a:ln>
                            <a:noFill/>
                          </a:ln>
                          <a:solidFill>
                            <a:srgbClr val="011893"/>
                          </a:solidFill>
                          <a:effectLst/>
                          <a:latin typeface="Times New Roman" panose="02020603050405020304" pitchFamily="18" charset="0"/>
                          <a:ea typeface="楷体_GB2312" pitchFamily="49" charset="-122"/>
                        </a:rPr>
                        <a:t>i</a:t>
                      </a:r>
                      <a:endPar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rPr>
                        <a:t>T→FT’</a:t>
                      </a:r>
                      <a:endParaRPr kumimoji="0" lang="en-US" altLang="zh-CN" sz="2200" b="1" i="0" u="none" strike="noStrike" cap="none" normalizeH="0" baseline="0" dirty="0" smtClean="0">
                        <a:ln>
                          <a:noFill/>
                        </a:ln>
                        <a:solidFill>
                          <a:srgbClr val="FFFF00"/>
                        </a:solidFill>
                        <a:effectLst/>
                        <a:latin typeface="Times New Roman" panose="02020603050405020304" pitchFamily="18" charset="0"/>
                        <a:ea typeface="楷体_GB2312" pitchFamily="49" charset="-122"/>
                      </a:endParaRPr>
                    </a:p>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Ｔ→</a:t>
                      </a:r>
                      <a:r>
                        <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rPr>
                        <a:t>T*</a:t>
                      </a:r>
                      <a:r>
                        <a:rPr kumimoji="0" lang="en-US" altLang="zh-CN" sz="2200" b="1" i="0" u="none" strike="noStrike" cap="none" normalizeH="0" baseline="0" dirty="0" err="1" smtClean="0">
                          <a:ln>
                            <a:noFill/>
                          </a:ln>
                          <a:solidFill>
                            <a:srgbClr val="011893"/>
                          </a:solidFill>
                          <a:effectLst/>
                          <a:latin typeface="Times New Roman" panose="02020603050405020304" pitchFamily="18" charset="0"/>
                          <a:ea typeface="楷体_GB2312" pitchFamily="49" charset="-122"/>
                        </a:rPr>
                        <a:t>i</a:t>
                      </a:r>
                      <a:endParaRPr kumimoji="0" lang="en-US" altLang="zh-CN" sz="2200" b="1" i="0" u="none" strike="noStrike" cap="none" normalizeH="0" baseline="0" dirty="0" smtClean="0">
                        <a:ln>
                          <a:noFill/>
                        </a:ln>
                        <a:solidFill>
                          <a:srgbClr val="011893"/>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57196335"/>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T’→ε</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2578756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rPr>
                        <a:t>F</a:t>
                      </a:r>
                      <a:r>
                        <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cs typeface="Arial" panose="020B0604020202020204" pitchFamily="34" charset="0"/>
                        </a:rPr>
                        <a:t>→(E)</a:t>
                      </a:r>
                      <a:endParaRPr kumimoji="0" lang="en-US"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dirty="0" smtClean="0">
                        <a:ln>
                          <a:noFill/>
                        </a:ln>
                        <a:solidFill>
                          <a:schemeClr val="tx1"/>
                        </a:solidFill>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84589030"/>
                  </a:ext>
                </a:extLst>
              </a:tr>
            </a:tbl>
          </a:graphicData>
        </a:graphic>
      </p:graphicFrame>
      <p:sp>
        <p:nvSpPr>
          <p:cNvPr id="481344" name="Text Box 64"/>
          <p:cNvSpPr txBox="1">
            <a:spLocks noChangeArrowheads="1"/>
          </p:cNvSpPr>
          <p:nvPr/>
        </p:nvSpPr>
        <p:spPr bwMode="auto">
          <a:xfrm>
            <a:off x="8942389" y="1900238"/>
            <a:ext cx="8921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 T*</a:t>
            </a:r>
            <a:r>
              <a:rPr lang="en-US" altLang="zh-CN" sz="2400" b="1" dirty="0" err="1">
                <a:solidFill>
                  <a:srgbClr val="011893"/>
                </a:solidFill>
                <a:latin typeface="Times New Roman" panose="02020603050405020304" pitchFamily="18" charset="0"/>
              </a:rPr>
              <a:t>i</a:t>
            </a:r>
            <a:endParaRPr lang="en-US" altLang="zh-CN" sz="2400" b="1" dirty="0">
              <a:solidFill>
                <a:srgbClr val="011893"/>
              </a:solidFill>
              <a:latin typeface="Times New Roman" panose="02020603050405020304" pitchFamily="18" charset="0"/>
            </a:endParaRPr>
          </a:p>
        </p:txBody>
      </p:sp>
      <p:sp>
        <p:nvSpPr>
          <p:cNvPr id="481352" name="Text Box 72"/>
          <p:cNvSpPr txBox="1">
            <a:spLocks noChangeArrowheads="1"/>
          </p:cNvSpPr>
          <p:nvPr/>
        </p:nvSpPr>
        <p:spPr bwMode="auto">
          <a:xfrm>
            <a:off x="7480300" y="2579689"/>
            <a:ext cx="164465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000" b="1" dirty="0">
                <a:solidFill>
                  <a:srgbClr val="011893"/>
                </a:solidFill>
                <a:latin typeface="Times New Roman" panose="02020603050405020304" pitchFamily="18" charset="0"/>
              </a:rPr>
              <a:t>FIRST(T*</a:t>
            </a:r>
            <a:r>
              <a:rPr lang="en-US" altLang="zh-CN" sz="2000" b="1"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a:t>
            </a:r>
          </a:p>
        </p:txBody>
      </p:sp>
      <p:sp>
        <p:nvSpPr>
          <p:cNvPr id="481353" name="Rectangle 73"/>
          <p:cNvSpPr>
            <a:spLocks noChangeArrowheads="1"/>
          </p:cNvSpPr>
          <p:nvPr/>
        </p:nvSpPr>
        <p:spPr bwMode="auto">
          <a:xfrm>
            <a:off x="8805864" y="2565401"/>
            <a:ext cx="9366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50000"/>
              </a:spcBef>
            </a:pPr>
            <a:r>
              <a:rPr lang="en-US" altLang="zh-CN" sz="2000" b="1" dirty="0">
                <a:solidFill>
                  <a:srgbClr val="011893"/>
                </a:solidFill>
                <a:latin typeface="Times New Roman" panose="02020603050405020304" pitchFamily="18" charset="0"/>
              </a:rPr>
              <a:t>={ (, </a:t>
            </a:r>
            <a:r>
              <a:rPr lang="en-US" altLang="zh-CN" sz="2000" b="1"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 }</a:t>
            </a:r>
          </a:p>
        </p:txBody>
      </p:sp>
      <p:sp>
        <p:nvSpPr>
          <p:cNvPr id="481354" name="AutoShape 74"/>
          <p:cNvSpPr>
            <a:spLocks noChangeArrowheads="1"/>
          </p:cNvSpPr>
          <p:nvPr/>
        </p:nvSpPr>
        <p:spPr bwMode="auto">
          <a:xfrm>
            <a:off x="6727825" y="903288"/>
            <a:ext cx="3589338" cy="347662"/>
          </a:xfrm>
          <a:prstGeom prst="roundRect">
            <a:avLst>
              <a:gd name="adj" fmla="val 16667"/>
            </a:avLst>
          </a:prstGeom>
          <a:noFill/>
          <a:ln w="25400">
            <a:solidFill>
              <a:srgbClr val="011893"/>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a:ea typeface="黑体" panose="02010609060101010101" pitchFamily="49" charset="-122"/>
              </a:rPr>
              <a:t>为什么文法不能有左递归？</a:t>
            </a:r>
          </a:p>
        </p:txBody>
      </p:sp>
    </p:spTree>
    <p:extLst>
      <p:ext uri="{BB962C8B-B14F-4D97-AF65-F5344CB8AC3E}">
        <p14:creationId xmlns:p14="http://schemas.microsoft.com/office/powerpoint/2010/main" val="596164464"/>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115</a:t>
            </a:fld>
            <a:endParaRPr lang="zh-CN" altLang="en-US">
              <a:solidFill>
                <a:prstClr val="black">
                  <a:tint val="75000"/>
                </a:prstClr>
              </a:solidFill>
            </a:endParaRPr>
          </a:p>
        </p:txBody>
      </p:sp>
      <p:sp>
        <p:nvSpPr>
          <p:cNvPr id="3" name="矩形 2"/>
          <p:cNvSpPr/>
          <p:nvPr/>
        </p:nvSpPr>
        <p:spPr>
          <a:xfrm>
            <a:off x="1314449" y="1674674"/>
            <a:ext cx="9953625" cy="3416320"/>
          </a:xfrm>
          <a:prstGeom prst="rect">
            <a:avLst/>
          </a:prstGeom>
        </p:spPr>
        <p:txBody>
          <a:bodyPr wrap="square">
            <a:spAutoFit/>
          </a:bodyPr>
          <a:lstStyle/>
          <a:p>
            <a:pPr algn="just"/>
            <a:r>
              <a:rPr lang="en-US" altLang="zh-CN" sz="2400" b="1" dirty="0" smtClean="0">
                <a:latin typeface="Times New Roman" panose="02020603050405020304" pitchFamily="18" charset="0"/>
              </a:rPr>
              <a:t>LL</a:t>
            </a:r>
            <a:r>
              <a:rPr lang="zh-CN" altLang="en-US" sz="2400" b="1" dirty="0">
                <a:latin typeface="Times New Roman" panose="02020603050405020304" pitchFamily="18" charset="0"/>
              </a:rPr>
              <a:t>（</a:t>
            </a:r>
            <a:r>
              <a:rPr lang="en-US" altLang="zh-CN" sz="2400" b="1" dirty="0">
                <a:latin typeface="Times New Roman" panose="02020603050405020304" pitchFamily="18" charset="0"/>
              </a:rPr>
              <a:t>1</a:t>
            </a:r>
            <a:r>
              <a:rPr lang="zh-CN" altLang="en-US" sz="2400" b="1" dirty="0">
                <a:latin typeface="Times New Roman" panose="02020603050405020304" pitchFamily="18" charset="0"/>
              </a:rPr>
              <a:t>）文法有一些明显的性质，它不是二义的，也不含左递归。</a:t>
            </a:r>
          </a:p>
          <a:p>
            <a:pPr algn="just"/>
            <a:r>
              <a:rPr lang="zh-CN" altLang="en-US" sz="2400" b="1" dirty="0">
                <a:latin typeface="Times New Roman" panose="02020603050405020304" pitchFamily="18" charset="0"/>
              </a:rPr>
              <a:t>还可以证明Ｇ是</a:t>
            </a:r>
            <a:r>
              <a:rPr lang="en-US" altLang="zh-CN" sz="2400" b="1" dirty="0">
                <a:latin typeface="Times New Roman" panose="02020603050405020304" pitchFamily="18" charset="0"/>
              </a:rPr>
              <a:t>LL</a:t>
            </a:r>
            <a:r>
              <a:rPr lang="zh-CN" altLang="en-US" sz="2400" b="1" dirty="0">
                <a:latin typeface="Times New Roman" panose="02020603050405020304" pitchFamily="18" charset="0"/>
              </a:rPr>
              <a:t>（</a:t>
            </a:r>
            <a:r>
              <a:rPr lang="en-US" altLang="zh-CN" sz="2400" b="1" dirty="0">
                <a:latin typeface="Times New Roman" panose="02020603050405020304" pitchFamily="18" charset="0"/>
              </a:rPr>
              <a:t>1</a:t>
            </a:r>
            <a:r>
              <a:rPr lang="zh-CN" altLang="en-US" sz="2400" b="1" dirty="0">
                <a:latin typeface="Times New Roman" panose="02020603050405020304" pitchFamily="18" charset="0"/>
              </a:rPr>
              <a:t>）的，当且仅当Ｇ的任何两个规则Ａ∷＝</a:t>
            </a:r>
            <a:r>
              <a:rPr lang="en-US" altLang="zh-CN" sz="2400" b="1" dirty="0">
                <a:latin typeface="Times New Roman" panose="02020603050405020304" pitchFamily="18" charset="0"/>
              </a:rPr>
              <a:t>α</a:t>
            </a:r>
            <a:r>
              <a:rPr lang="zh-CN" altLang="en-US" sz="2400" b="1" dirty="0">
                <a:latin typeface="Times New Roman" panose="02020603050405020304" pitchFamily="18" charset="0"/>
              </a:rPr>
              <a:t>｜</a:t>
            </a:r>
            <a:r>
              <a:rPr lang="en-US" altLang="zh-CN" sz="2400" b="1" dirty="0">
                <a:latin typeface="Times New Roman" panose="02020603050405020304" pitchFamily="18" charset="0"/>
              </a:rPr>
              <a:t>β</a:t>
            </a:r>
          </a:p>
          <a:p>
            <a:pPr algn="just"/>
            <a:r>
              <a:rPr lang="zh-CN" altLang="en-US" sz="2400" b="1" dirty="0">
                <a:latin typeface="Times New Roman" panose="02020603050405020304" pitchFamily="18" charset="0"/>
              </a:rPr>
              <a:t>满足下面条件：</a:t>
            </a:r>
          </a:p>
          <a:p>
            <a:pPr algn="just"/>
            <a:r>
              <a:rPr lang="en-US" altLang="zh-CN" sz="2400" b="1" dirty="0">
                <a:solidFill>
                  <a:srgbClr val="011893"/>
                </a:solidFill>
                <a:latin typeface="Times New Roman" panose="02020603050405020304" pitchFamily="18" charset="0"/>
              </a:rPr>
              <a:t>1) FIRST(α) ∩ FIRST(β)</a:t>
            </a:r>
            <a:r>
              <a:rPr lang="zh-CN" altLang="en-US" sz="2400" b="1" dirty="0">
                <a:solidFill>
                  <a:srgbClr val="011893"/>
                </a:solidFill>
                <a:latin typeface="Times New Roman" panose="02020603050405020304" pitchFamily="18" charset="0"/>
              </a:rPr>
              <a:t>＝</a:t>
            </a:r>
            <a:r>
              <a:rPr lang="zh-CN" altLang="en-US" sz="2400" b="1" dirty="0">
                <a:solidFill>
                  <a:srgbClr val="011893"/>
                </a:solidFill>
                <a:latin typeface="Times New Roman" panose="02020603050405020304" pitchFamily="18" charset="0"/>
                <a:sym typeface="Symbol" panose="05050102010706020507" pitchFamily="18" charset="2"/>
              </a:rPr>
              <a:t></a:t>
            </a:r>
            <a:r>
              <a:rPr lang="zh-CN" altLang="en-US" sz="2400" b="1" dirty="0">
                <a:solidFill>
                  <a:srgbClr val="011893"/>
                </a:solidFill>
                <a:latin typeface="Times New Roman" panose="02020603050405020304" pitchFamily="18" charset="0"/>
              </a:rPr>
              <a:t>，也就是</a:t>
            </a:r>
            <a:r>
              <a:rPr lang="en-US" altLang="zh-CN" sz="2400" b="1" dirty="0">
                <a:solidFill>
                  <a:srgbClr val="011893"/>
                </a:solidFill>
                <a:latin typeface="Times New Roman" panose="02020603050405020304" pitchFamily="18" charset="0"/>
              </a:rPr>
              <a:t>α</a:t>
            </a:r>
            <a:r>
              <a:rPr lang="zh-CN" altLang="en-US" sz="2400" b="1" dirty="0">
                <a:solidFill>
                  <a:srgbClr val="011893"/>
                </a:solidFill>
                <a:latin typeface="Times New Roman" panose="02020603050405020304" pitchFamily="18" charset="0"/>
              </a:rPr>
              <a:t>和</a:t>
            </a:r>
            <a:r>
              <a:rPr lang="en-US" altLang="zh-CN" sz="2400" b="1" dirty="0">
                <a:solidFill>
                  <a:srgbClr val="011893"/>
                </a:solidFill>
                <a:latin typeface="Times New Roman" panose="02020603050405020304" pitchFamily="18" charset="0"/>
              </a:rPr>
              <a:t>β</a:t>
            </a:r>
            <a:r>
              <a:rPr lang="zh-CN" altLang="en-US" sz="2400" b="1" dirty="0">
                <a:solidFill>
                  <a:srgbClr val="011893"/>
                </a:solidFill>
                <a:latin typeface="Times New Roman" panose="02020603050405020304" pitchFamily="18" charset="0"/>
              </a:rPr>
              <a:t>推导不</a:t>
            </a:r>
            <a:r>
              <a:rPr lang="zh-CN" altLang="en-US" sz="2400" b="1" dirty="0" smtClean="0">
                <a:solidFill>
                  <a:srgbClr val="011893"/>
                </a:solidFill>
                <a:latin typeface="Times New Roman" panose="02020603050405020304" pitchFamily="18" charset="0"/>
              </a:rPr>
              <a:t>出以某个</a:t>
            </a:r>
            <a:r>
              <a:rPr lang="zh-CN" altLang="en-US" sz="2400" b="1" dirty="0">
                <a:solidFill>
                  <a:srgbClr val="011893"/>
                </a:solidFill>
                <a:latin typeface="Times New Roman" panose="02020603050405020304" pitchFamily="18" charset="0"/>
              </a:rPr>
              <a:t>同一终结符</a:t>
            </a:r>
            <a:r>
              <a:rPr lang="en-US" altLang="zh-CN" sz="2400" b="1" dirty="0">
                <a:solidFill>
                  <a:srgbClr val="011893"/>
                </a:solidFill>
                <a:latin typeface="Times New Roman" panose="02020603050405020304" pitchFamily="18" charset="0"/>
              </a:rPr>
              <a:t>a</a:t>
            </a:r>
            <a:r>
              <a:rPr lang="zh-CN" altLang="en-US" sz="2400" b="1" dirty="0">
                <a:solidFill>
                  <a:srgbClr val="011893"/>
                </a:solidFill>
                <a:latin typeface="Times New Roman" panose="02020603050405020304" pitchFamily="18" charset="0"/>
              </a:rPr>
              <a:t>为首的符号串。</a:t>
            </a:r>
          </a:p>
          <a:p>
            <a:pPr algn="just"/>
            <a:r>
              <a:rPr lang="en-US" altLang="zh-CN" sz="2400" b="1" dirty="0">
                <a:solidFill>
                  <a:srgbClr val="011893"/>
                </a:solidFill>
                <a:latin typeface="Times New Roman" panose="02020603050405020304" pitchFamily="18" charset="0"/>
              </a:rPr>
              <a:t>2) α</a:t>
            </a:r>
            <a:r>
              <a:rPr lang="zh-CN" altLang="en-US" sz="2400" b="1" dirty="0">
                <a:solidFill>
                  <a:srgbClr val="011893"/>
                </a:solidFill>
                <a:latin typeface="Times New Roman" panose="02020603050405020304" pitchFamily="18" charset="0"/>
              </a:rPr>
              <a:t>和</a:t>
            </a:r>
            <a:r>
              <a:rPr lang="en-US" altLang="zh-CN" sz="2400" b="1" dirty="0">
                <a:solidFill>
                  <a:srgbClr val="011893"/>
                </a:solidFill>
                <a:latin typeface="Times New Roman" panose="02020603050405020304" pitchFamily="18" charset="0"/>
              </a:rPr>
              <a:t>β</a:t>
            </a:r>
            <a:r>
              <a:rPr lang="zh-CN" altLang="en-US" sz="2400" b="1" dirty="0">
                <a:solidFill>
                  <a:srgbClr val="011893"/>
                </a:solidFill>
                <a:latin typeface="Times New Roman" panose="02020603050405020304" pitchFamily="18" charset="0"/>
              </a:rPr>
              <a:t>中最多只有一个可能推出空串。</a:t>
            </a:r>
          </a:p>
          <a:p>
            <a:pPr algn="just"/>
            <a:r>
              <a:rPr lang="en-US" altLang="zh-CN" sz="2400" b="1" dirty="0">
                <a:solidFill>
                  <a:srgbClr val="011893"/>
                </a:solidFill>
                <a:latin typeface="Times New Roman" panose="02020603050405020304" pitchFamily="18" charset="0"/>
              </a:rPr>
              <a:t>3) </a:t>
            </a:r>
            <a:r>
              <a:rPr lang="zh-CN" altLang="en-US" sz="2400" b="1" dirty="0">
                <a:solidFill>
                  <a:srgbClr val="011893"/>
                </a:solidFill>
                <a:latin typeface="Times New Roman" panose="02020603050405020304" pitchFamily="18" charset="0"/>
              </a:rPr>
              <a:t>如果</a:t>
            </a:r>
            <a:r>
              <a:rPr lang="en-US" altLang="zh-CN" sz="2400" b="1" dirty="0">
                <a:solidFill>
                  <a:srgbClr val="011893"/>
                </a:solidFill>
                <a:latin typeface="Times New Roman" panose="02020603050405020304" pitchFamily="18" charset="0"/>
              </a:rPr>
              <a:t>β</a:t>
            </a:r>
            <a:r>
              <a:rPr lang="en-US" altLang="zh-CN" sz="2400" b="1" dirty="0">
                <a:solidFill>
                  <a:srgbClr val="011893"/>
                </a:solidFill>
                <a:latin typeface="Times New Roman" panose="02020603050405020304" pitchFamily="18" charset="0"/>
                <a:sym typeface="Symbol" panose="05050102010706020507" pitchFamily="18" charset="2"/>
              </a:rPr>
              <a:t></a:t>
            </a:r>
            <a:r>
              <a:rPr lang="en-US" altLang="zh-CN" sz="2400" b="1" dirty="0">
                <a:solidFill>
                  <a:srgbClr val="011893"/>
                </a:solidFill>
                <a:latin typeface="Times New Roman" panose="02020603050405020304" pitchFamily="18" charset="0"/>
              </a:rPr>
              <a:t> *ε</a:t>
            </a:r>
            <a:r>
              <a:rPr lang="zh-CN" altLang="en-US" sz="2400" b="1" dirty="0">
                <a:solidFill>
                  <a:srgbClr val="011893"/>
                </a:solidFill>
                <a:latin typeface="Times New Roman" panose="02020603050405020304" pitchFamily="18" charset="0"/>
              </a:rPr>
              <a:t>，那么</a:t>
            </a:r>
            <a:r>
              <a:rPr lang="en-US" altLang="zh-CN" sz="2400" b="1" dirty="0">
                <a:solidFill>
                  <a:srgbClr val="011893"/>
                </a:solidFill>
                <a:latin typeface="Times New Roman" panose="02020603050405020304" pitchFamily="18" charset="0"/>
              </a:rPr>
              <a:t>α</a:t>
            </a:r>
            <a:r>
              <a:rPr lang="zh-CN" altLang="en-US" sz="2400" b="1" dirty="0">
                <a:solidFill>
                  <a:srgbClr val="011893"/>
                </a:solidFill>
                <a:latin typeface="Times New Roman" panose="02020603050405020304" pitchFamily="18" charset="0"/>
              </a:rPr>
              <a:t>推出任何串不会以</a:t>
            </a:r>
            <a:r>
              <a:rPr lang="en-US" altLang="zh-CN" sz="2400" b="1" dirty="0">
                <a:solidFill>
                  <a:srgbClr val="011893"/>
                </a:solidFill>
                <a:latin typeface="Times New Roman" panose="02020603050405020304" pitchFamily="18" charset="0"/>
              </a:rPr>
              <a:t>FOLLOW(A)</a:t>
            </a:r>
            <a:r>
              <a:rPr lang="zh-CN" altLang="en-US" sz="2400" b="1" dirty="0">
                <a:solidFill>
                  <a:srgbClr val="011893"/>
                </a:solidFill>
                <a:latin typeface="Times New Roman" panose="02020603050405020304" pitchFamily="18" charset="0"/>
              </a:rPr>
              <a:t>中</a:t>
            </a:r>
            <a:r>
              <a:rPr lang="zh-CN" altLang="en-US" sz="2400" b="1" dirty="0" smtClean="0">
                <a:solidFill>
                  <a:srgbClr val="011893"/>
                </a:solidFill>
                <a:latin typeface="Times New Roman" panose="02020603050405020304" pitchFamily="18" charset="0"/>
              </a:rPr>
              <a:t>的终结符开始</a:t>
            </a:r>
            <a:r>
              <a:rPr lang="zh-CN" altLang="en-US" sz="2400" b="1" dirty="0">
                <a:solidFill>
                  <a:srgbClr val="011893"/>
                </a:solidFill>
                <a:latin typeface="Times New Roman" panose="02020603050405020304" pitchFamily="18" charset="0"/>
              </a:rPr>
              <a:t>，即若</a:t>
            </a:r>
            <a:r>
              <a:rPr lang="en-US" altLang="zh-CN" sz="2400" b="1" dirty="0">
                <a:solidFill>
                  <a:srgbClr val="011893"/>
                </a:solidFill>
                <a:latin typeface="Times New Roman" panose="02020603050405020304" pitchFamily="18" charset="0"/>
              </a:rPr>
              <a:t>β</a:t>
            </a:r>
            <a:r>
              <a:rPr lang="en-US" altLang="zh-CN" sz="2400" b="1" dirty="0">
                <a:solidFill>
                  <a:srgbClr val="011893"/>
                </a:solidFill>
                <a:latin typeface="Times New Roman" panose="02020603050405020304" pitchFamily="18" charset="0"/>
                <a:sym typeface="Symbol" panose="05050102010706020507" pitchFamily="18" charset="2"/>
              </a:rPr>
              <a:t></a:t>
            </a:r>
            <a:r>
              <a:rPr lang="en-US" altLang="zh-CN" sz="2400" b="1" dirty="0">
                <a:solidFill>
                  <a:srgbClr val="011893"/>
                </a:solidFill>
                <a:latin typeface="Times New Roman" panose="02020603050405020304" pitchFamily="18" charset="0"/>
              </a:rPr>
              <a:t> *ε</a:t>
            </a:r>
            <a:r>
              <a:rPr lang="zh-CN" altLang="en-US" sz="2400" b="1" dirty="0">
                <a:solidFill>
                  <a:srgbClr val="011893"/>
                </a:solidFill>
                <a:latin typeface="Times New Roman" panose="02020603050405020304" pitchFamily="18" charset="0"/>
              </a:rPr>
              <a:t>则</a:t>
            </a:r>
            <a:r>
              <a:rPr lang="en-US" altLang="zh-CN" sz="2400" b="1" dirty="0">
                <a:solidFill>
                  <a:srgbClr val="011893"/>
                </a:solidFill>
                <a:latin typeface="Times New Roman" panose="02020603050405020304" pitchFamily="18" charset="0"/>
              </a:rPr>
              <a:t>FIRST(α) ∩FOLLOW(A) </a:t>
            </a:r>
            <a:r>
              <a:rPr lang="zh-CN" altLang="en-US" sz="2400" b="1" dirty="0">
                <a:solidFill>
                  <a:srgbClr val="011893"/>
                </a:solidFill>
                <a:latin typeface="Times New Roman" panose="02020603050405020304" pitchFamily="18" charset="0"/>
              </a:rPr>
              <a:t>＝</a:t>
            </a:r>
            <a:r>
              <a:rPr lang="zh-CN" altLang="en-US" sz="2400" b="1" dirty="0">
                <a:solidFill>
                  <a:srgbClr val="011893"/>
                </a:solidFill>
                <a:latin typeface="Times New Roman" panose="02020603050405020304" pitchFamily="18" charset="0"/>
                <a:sym typeface="Symbol" panose="05050102010706020507" pitchFamily="18" charset="2"/>
              </a:rPr>
              <a:t>  </a:t>
            </a:r>
            <a:endParaRPr lang="zh-CN" altLang="en-US" sz="2400" b="1" dirty="0">
              <a:solidFill>
                <a:srgbClr val="011893"/>
              </a:solidFill>
              <a:latin typeface="Times New Roman" panose="02020603050405020304" pitchFamily="18" charset="0"/>
            </a:endParaRPr>
          </a:p>
          <a:p>
            <a:endParaRPr lang="en-US" altLang="zh-CN" sz="2400" b="1" dirty="0">
              <a:solidFill>
                <a:srgbClr val="011893"/>
              </a:solidFill>
              <a:latin typeface="Times New Roman" panose="02020603050405020304" pitchFamily="18" charset="0"/>
            </a:endParaRPr>
          </a:p>
        </p:txBody>
      </p:sp>
      <p:sp>
        <p:nvSpPr>
          <p:cNvPr id="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5" name="Rectangle 3"/>
          <p:cNvSpPr>
            <a:spLocks noChangeArrowheads="1"/>
          </p:cNvSpPr>
          <p:nvPr/>
        </p:nvSpPr>
        <p:spPr bwMode="auto">
          <a:xfrm>
            <a:off x="1697038" y="579438"/>
            <a:ext cx="450636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rPr>
              <a:t>四</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a:t>
            </a:r>
            <a:r>
              <a:rPr lang="en-US" altLang="zh-CN"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文法判断条件</a:t>
            </a:r>
            <a:endPar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endParaRPr>
          </a:p>
        </p:txBody>
      </p:sp>
      <p:pic>
        <p:nvPicPr>
          <p:cNvPr id="6" name="图片 5"/>
          <p:cNvPicPr>
            <a:picLocks noChangeAspect="1"/>
          </p:cNvPicPr>
          <p:nvPr/>
        </p:nvPicPr>
        <p:blipFill>
          <a:blip r:embed="rId2"/>
          <a:stretch>
            <a:fillRect/>
          </a:stretch>
        </p:blipFill>
        <p:spPr>
          <a:xfrm>
            <a:off x="2833753" y="4706226"/>
            <a:ext cx="7917866" cy="2015249"/>
          </a:xfrm>
          <a:prstGeom prst="rect">
            <a:avLst/>
          </a:prstGeom>
        </p:spPr>
      </p:pic>
    </p:spTree>
    <p:extLst>
      <p:ext uri="{BB962C8B-B14F-4D97-AF65-F5344CB8AC3E}">
        <p14:creationId xmlns:p14="http://schemas.microsoft.com/office/powerpoint/2010/main" val="318050315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116</a:t>
            </a:fld>
            <a:endParaRPr lang="zh-CN" altLang="en-US">
              <a:solidFill>
                <a:prstClr val="black">
                  <a:tint val="75000"/>
                </a:prstClr>
              </a:solidFill>
            </a:endParaRPr>
          </a:p>
        </p:txBody>
      </p:sp>
      <p:sp>
        <p:nvSpPr>
          <p:cNvPr id="3" name="矩形 2"/>
          <p:cNvSpPr/>
          <p:nvPr/>
        </p:nvSpPr>
        <p:spPr>
          <a:xfrm>
            <a:off x="1524000" y="464419"/>
            <a:ext cx="7829006" cy="2308324"/>
          </a:xfrm>
          <a:prstGeom prst="rect">
            <a:avLst/>
          </a:prstGeom>
        </p:spPr>
        <p:txBody>
          <a:bodyPr wrap="square">
            <a:spAutoFit/>
          </a:bodyPr>
          <a:lstStyle/>
          <a:p>
            <a:pPr>
              <a:defRPr/>
            </a:pPr>
            <a:r>
              <a:rPr lang="zh-CN" altLang="en-US" sz="2400" b="1" dirty="0" smtClean="0">
                <a:latin typeface="华文楷体" panose="02010600040101010101" pitchFamily="2" charset="-122"/>
                <a:ea typeface="华文楷体" panose="02010600040101010101" pitchFamily="2" charset="-122"/>
              </a:rPr>
              <a:t>构造下面文法的</a:t>
            </a:r>
            <a:r>
              <a:rPr lang="en-US" altLang="zh-CN" sz="2400" b="1" dirty="0" smtClean="0">
                <a:latin typeface="华文楷体" panose="02010600040101010101" pitchFamily="2" charset="-122"/>
                <a:ea typeface="华文楷体" panose="02010600040101010101" pitchFamily="2" charset="-122"/>
              </a:rPr>
              <a:t>LL(1)</a:t>
            </a:r>
            <a:r>
              <a:rPr lang="zh-CN" altLang="en-US" sz="2400" b="1" dirty="0" smtClean="0">
                <a:latin typeface="华文楷体" panose="02010600040101010101" pitchFamily="2" charset="-122"/>
                <a:ea typeface="华文楷体" panose="02010600040101010101" pitchFamily="2" charset="-122"/>
              </a:rPr>
              <a:t>分析表</a:t>
            </a:r>
            <a:endParaRPr lang="zh-CN" altLang="en-US" sz="2400" b="1" dirty="0">
              <a:latin typeface="华文楷体" panose="02010600040101010101" pitchFamily="2" charset="-122"/>
              <a:ea typeface="华文楷体" panose="02010600040101010101" pitchFamily="2" charset="-122"/>
            </a:endParaRPr>
          </a:p>
          <a:p>
            <a:pPr>
              <a:defRPr/>
            </a:pPr>
            <a:r>
              <a:rPr lang="en-US" altLang="zh-CN" sz="2400" b="1" dirty="0">
                <a:latin typeface="华文楷体" panose="02010600040101010101" pitchFamily="2" charset="-122"/>
                <a:ea typeface="华文楷体" panose="02010600040101010101" pitchFamily="2" charset="-122"/>
              </a:rPr>
              <a:t>       </a:t>
            </a:r>
            <a:r>
              <a:rPr lang="zh-CN" altLang="en-US" sz="2400" b="1" dirty="0" smtClean="0">
                <a:latin typeface="华文楷体" panose="02010600040101010101" pitchFamily="2" charset="-122"/>
                <a:ea typeface="华文楷体" panose="02010600040101010101" pitchFamily="2" charset="-122"/>
              </a:rPr>
              <a:t>（</a:t>
            </a:r>
            <a:r>
              <a:rPr lang="en-US" altLang="zh-CN" sz="2400" b="1" dirty="0" smtClean="0">
                <a:latin typeface="华文楷体" panose="02010600040101010101" pitchFamily="2" charset="-122"/>
                <a:ea typeface="华文楷体" panose="02010600040101010101" pitchFamily="2" charset="-122"/>
              </a:rPr>
              <a:t>1</a:t>
            </a:r>
            <a:r>
              <a:rPr lang="zh-CN" altLang="en-US" sz="2400" b="1" dirty="0" smtClean="0">
                <a:latin typeface="华文楷体" panose="02010600040101010101" pitchFamily="2" charset="-122"/>
                <a:ea typeface="华文楷体" panose="02010600040101010101" pitchFamily="2" charset="-122"/>
              </a:rPr>
              <a:t>）</a:t>
            </a:r>
            <a:r>
              <a:rPr lang="en-US" altLang="zh-CN" sz="2400" b="1" dirty="0" smtClean="0">
                <a:latin typeface="华文楷体" panose="02010600040101010101" pitchFamily="2" charset="-122"/>
                <a:ea typeface="华文楷体" panose="02010600040101010101" pitchFamily="2" charset="-122"/>
              </a:rPr>
              <a:t>   </a:t>
            </a:r>
            <a:r>
              <a:rPr lang="en-US" altLang="zh-CN" sz="2400" b="1" dirty="0">
                <a:latin typeface="华文楷体" panose="02010600040101010101" pitchFamily="2" charset="-122"/>
                <a:ea typeface="华文楷体" panose="02010600040101010101" pitchFamily="2" charset="-122"/>
              </a:rPr>
              <a:t>A∷</a:t>
            </a:r>
            <a:r>
              <a:rPr lang="zh-CN" altLang="en-US" sz="2400" b="1" dirty="0">
                <a:latin typeface="华文楷体" panose="02010600040101010101" pitchFamily="2" charset="-122"/>
                <a:ea typeface="华文楷体" panose="02010600040101010101" pitchFamily="2" charset="-122"/>
              </a:rPr>
              <a:t>＝</a:t>
            </a:r>
            <a:r>
              <a:rPr lang="en-US" altLang="zh-CN" sz="2400" b="1" dirty="0" err="1">
                <a:latin typeface="华文楷体" panose="02010600040101010101" pitchFamily="2" charset="-122"/>
                <a:ea typeface="华文楷体" panose="02010600040101010101" pitchFamily="2" charset="-122"/>
              </a:rPr>
              <a:t>BCc</a:t>
            </a:r>
            <a:r>
              <a:rPr lang="en-US" altLang="zh-CN" sz="2400" b="1" dirty="0">
                <a:latin typeface="华文楷体" panose="02010600040101010101" pitchFamily="2" charset="-122"/>
                <a:ea typeface="华文楷体" panose="02010600040101010101" pitchFamily="2" charset="-122"/>
              </a:rPr>
              <a:t> | </a:t>
            </a:r>
            <a:r>
              <a:rPr lang="en-US" altLang="zh-CN" sz="2400" b="1" dirty="0" err="1">
                <a:latin typeface="华文楷体" panose="02010600040101010101" pitchFamily="2" charset="-122"/>
                <a:ea typeface="华文楷体" panose="02010600040101010101" pitchFamily="2" charset="-122"/>
              </a:rPr>
              <a:t>gDB</a:t>
            </a:r>
            <a:endParaRPr lang="en-US" altLang="zh-CN" sz="2400" b="1" dirty="0">
              <a:latin typeface="华文楷体" panose="02010600040101010101" pitchFamily="2" charset="-122"/>
              <a:ea typeface="华文楷体" panose="02010600040101010101" pitchFamily="2" charset="-122"/>
            </a:endParaRPr>
          </a:p>
          <a:p>
            <a:pPr>
              <a:defRPr/>
            </a:pPr>
            <a:r>
              <a:rPr lang="en-US" altLang="zh-CN" sz="2400" b="1" dirty="0">
                <a:latin typeface="华文楷体" panose="02010600040101010101" pitchFamily="2" charset="-122"/>
                <a:ea typeface="华文楷体" panose="02010600040101010101" pitchFamily="2" charset="-122"/>
              </a:rPr>
              <a:t>          B∷</a:t>
            </a:r>
            <a:r>
              <a:rPr lang="zh-CN" altLang="en-US" sz="2400" b="1" dirty="0">
                <a:latin typeface="华文楷体" panose="02010600040101010101" pitchFamily="2" charset="-122"/>
                <a:ea typeface="华文楷体" panose="02010600040101010101" pitchFamily="2" charset="-122"/>
              </a:rPr>
              <a:t>＝</a:t>
            </a:r>
            <a:r>
              <a:rPr lang="en-US" altLang="zh-CN" sz="2400" b="1" dirty="0">
                <a:latin typeface="华文楷体" panose="02010600040101010101" pitchFamily="2" charset="-122"/>
                <a:ea typeface="华文楷体" panose="02010600040101010101" pitchFamily="2" charset="-122"/>
              </a:rPr>
              <a:t>ε| </a:t>
            </a:r>
            <a:r>
              <a:rPr lang="en-US" altLang="zh-CN" sz="2400" b="1" dirty="0" err="1">
                <a:latin typeface="华文楷体" panose="02010600040101010101" pitchFamily="2" charset="-122"/>
                <a:ea typeface="华文楷体" panose="02010600040101010101" pitchFamily="2" charset="-122"/>
              </a:rPr>
              <a:t>bCDE</a:t>
            </a:r>
            <a:endParaRPr lang="en-US" altLang="zh-CN" sz="2400" b="1" dirty="0">
              <a:latin typeface="华文楷体" panose="02010600040101010101" pitchFamily="2" charset="-122"/>
              <a:ea typeface="华文楷体" panose="02010600040101010101" pitchFamily="2" charset="-122"/>
            </a:endParaRPr>
          </a:p>
          <a:p>
            <a:pPr>
              <a:defRPr/>
            </a:pPr>
            <a:r>
              <a:rPr lang="en-US" altLang="zh-CN" sz="2400" b="1" dirty="0">
                <a:latin typeface="华文楷体" panose="02010600040101010101" pitchFamily="2" charset="-122"/>
                <a:ea typeface="华文楷体" panose="02010600040101010101" pitchFamily="2" charset="-122"/>
              </a:rPr>
              <a:t>          C∷</a:t>
            </a:r>
            <a:r>
              <a:rPr lang="zh-CN" altLang="en-US" sz="2400" b="1" dirty="0">
                <a:latin typeface="华文楷体" panose="02010600040101010101" pitchFamily="2" charset="-122"/>
                <a:ea typeface="华文楷体" panose="02010600040101010101" pitchFamily="2" charset="-122"/>
              </a:rPr>
              <a:t>＝</a:t>
            </a:r>
            <a:r>
              <a:rPr lang="en-US" altLang="zh-CN" sz="2400" b="1" dirty="0" err="1">
                <a:latin typeface="华文楷体" panose="02010600040101010101" pitchFamily="2" charset="-122"/>
                <a:ea typeface="华文楷体" panose="02010600040101010101" pitchFamily="2" charset="-122"/>
              </a:rPr>
              <a:t>DaB</a:t>
            </a:r>
            <a:r>
              <a:rPr lang="en-US" altLang="zh-CN" sz="2400" b="1" dirty="0">
                <a:latin typeface="华文楷体" panose="02010600040101010101" pitchFamily="2" charset="-122"/>
                <a:ea typeface="华文楷体" panose="02010600040101010101" pitchFamily="2" charset="-122"/>
              </a:rPr>
              <a:t> | ca</a:t>
            </a:r>
          </a:p>
          <a:p>
            <a:pPr>
              <a:defRPr/>
            </a:pPr>
            <a:r>
              <a:rPr lang="en-US" altLang="zh-CN" sz="2400" b="1" dirty="0">
                <a:latin typeface="华文楷体" panose="02010600040101010101" pitchFamily="2" charset="-122"/>
                <a:ea typeface="华文楷体" panose="02010600040101010101" pitchFamily="2" charset="-122"/>
              </a:rPr>
              <a:t>          D∷</a:t>
            </a:r>
            <a:r>
              <a:rPr lang="zh-CN" altLang="en-US" sz="2400" b="1" dirty="0">
                <a:latin typeface="华文楷体" panose="02010600040101010101" pitchFamily="2" charset="-122"/>
                <a:ea typeface="华文楷体" panose="02010600040101010101" pitchFamily="2" charset="-122"/>
              </a:rPr>
              <a:t>＝</a:t>
            </a:r>
            <a:r>
              <a:rPr lang="en-US" altLang="zh-CN" sz="2400" b="1" dirty="0">
                <a:latin typeface="华文楷体" panose="02010600040101010101" pitchFamily="2" charset="-122"/>
                <a:ea typeface="华文楷体" panose="02010600040101010101" pitchFamily="2" charset="-122"/>
              </a:rPr>
              <a:t>ε| </a:t>
            </a:r>
            <a:r>
              <a:rPr lang="en-US" altLang="zh-CN" sz="2400" b="1" dirty="0" err="1">
                <a:latin typeface="华文楷体" panose="02010600040101010101" pitchFamily="2" charset="-122"/>
                <a:ea typeface="华文楷体" panose="02010600040101010101" pitchFamily="2" charset="-122"/>
              </a:rPr>
              <a:t>dD</a:t>
            </a:r>
            <a:r>
              <a:rPr lang="en-US" altLang="zh-CN" sz="2400" b="1" dirty="0">
                <a:latin typeface="华文楷体" panose="02010600040101010101" pitchFamily="2" charset="-122"/>
                <a:ea typeface="华文楷体" panose="02010600040101010101" pitchFamily="2" charset="-122"/>
              </a:rPr>
              <a:t> </a:t>
            </a:r>
          </a:p>
          <a:p>
            <a:pPr>
              <a:defRPr/>
            </a:pPr>
            <a:r>
              <a:rPr lang="en-US" altLang="zh-CN" sz="2400" b="1" dirty="0">
                <a:latin typeface="华文楷体" panose="02010600040101010101" pitchFamily="2" charset="-122"/>
                <a:ea typeface="华文楷体" panose="02010600040101010101" pitchFamily="2" charset="-122"/>
              </a:rPr>
              <a:t>          E∷</a:t>
            </a:r>
            <a:r>
              <a:rPr lang="zh-CN" altLang="en-US" sz="2400" b="1" dirty="0">
                <a:latin typeface="华文楷体" panose="02010600040101010101" pitchFamily="2" charset="-122"/>
                <a:ea typeface="华文楷体" panose="02010600040101010101" pitchFamily="2" charset="-122"/>
              </a:rPr>
              <a:t>＝</a:t>
            </a:r>
            <a:r>
              <a:rPr lang="en-US" altLang="zh-CN" sz="2400" b="1" dirty="0" err="1">
                <a:latin typeface="华文楷体" panose="02010600040101010101" pitchFamily="2" charset="-122"/>
                <a:ea typeface="华文楷体" panose="02010600040101010101" pitchFamily="2" charset="-122"/>
              </a:rPr>
              <a:t>gAf</a:t>
            </a:r>
            <a:r>
              <a:rPr lang="en-US" altLang="zh-CN" sz="2400" b="1" dirty="0">
                <a:latin typeface="华文楷体" panose="02010600040101010101" pitchFamily="2" charset="-122"/>
                <a:ea typeface="华文楷体" panose="02010600040101010101" pitchFamily="2" charset="-122"/>
              </a:rPr>
              <a:t> | c</a:t>
            </a:r>
          </a:p>
        </p:txBody>
      </p:sp>
      <p:sp>
        <p:nvSpPr>
          <p:cNvPr id="4" name="矩形 3"/>
          <p:cNvSpPr/>
          <p:nvPr/>
        </p:nvSpPr>
        <p:spPr>
          <a:xfrm>
            <a:off x="2272937" y="4352836"/>
            <a:ext cx="6096000" cy="1477328"/>
          </a:xfrm>
          <a:prstGeom prst="rect">
            <a:avLst/>
          </a:prstGeom>
        </p:spPr>
        <p:txBody>
          <a:bodyPr>
            <a:spAutoFit/>
          </a:bodyPr>
          <a:lstStyle/>
          <a:p>
            <a:pPr algn="just">
              <a:spcAft>
                <a:spcPts val="0"/>
              </a:spcAft>
            </a:pPr>
            <a:r>
              <a:rPr lang="en-US" altLang="zh-CN" b="1" kern="100" dirty="0" smtClean="0">
                <a:latin typeface="Times New Roman" panose="02020603050405020304" pitchFamily="18" charset="0"/>
              </a:rPr>
              <a:t>   </a:t>
            </a:r>
            <a:r>
              <a:rPr lang="zh-CN" altLang="en-US" b="1" kern="100" dirty="0" smtClean="0">
                <a:latin typeface="Times New Roman" panose="02020603050405020304" pitchFamily="18" charset="0"/>
              </a:rPr>
              <a:t>（</a:t>
            </a:r>
            <a:r>
              <a:rPr lang="en-US" altLang="zh-CN" b="1" kern="100" dirty="0" smtClean="0">
                <a:latin typeface="Times New Roman" panose="02020603050405020304" pitchFamily="18" charset="0"/>
              </a:rPr>
              <a:t>2</a:t>
            </a:r>
            <a:r>
              <a:rPr lang="zh-CN" altLang="en-US" b="1" kern="100" dirty="0" smtClean="0">
                <a:latin typeface="Times New Roman" panose="02020603050405020304" pitchFamily="18" charset="0"/>
              </a:rPr>
              <a:t>）</a:t>
            </a:r>
            <a:endParaRPr lang="en-US" altLang="zh-CN" b="1" kern="100" dirty="0" smtClean="0">
              <a:latin typeface="Times New Roman" panose="02020603050405020304" pitchFamily="18" charset="0"/>
            </a:endParaRPr>
          </a:p>
          <a:p>
            <a:pPr algn="just">
              <a:spcAft>
                <a:spcPts val="0"/>
              </a:spcAft>
            </a:pPr>
            <a:r>
              <a:rPr lang="en-US" altLang="zh-CN" b="1" kern="100" dirty="0">
                <a:latin typeface="Times New Roman" panose="02020603050405020304" pitchFamily="18" charset="0"/>
              </a:rPr>
              <a:t> </a:t>
            </a:r>
            <a:r>
              <a:rPr lang="en-US" altLang="zh-CN" b="1" kern="100" dirty="0" smtClean="0">
                <a:latin typeface="Times New Roman" panose="02020603050405020304" pitchFamily="18" charset="0"/>
              </a:rPr>
              <a:t>    S</a:t>
            </a:r>
            <a:r>
              <a:rPr lang="zh-CN" altLang="zh-CN" b="1" kern="100" dirty="0">
                <a:latin typeface="Times New Roman" panose="02020603050405020304" pitchFamily="18" charset="0"/>
              </a:rPr>
              <a:t>∷＝</a:t>
            </a:r>
            <a:r>
              <a:rPr lang="en-US" altLang="zh-CN" b="1" kern="100" dirty="0" err="1">
                <a:latin typeface="Times New Roman" panose="02020603050405020304" pitchFamily="18" charset="0"/>
              </a:rPr>
              <a:t>aAd</a:t>
            </a:r>
            <a:endParaRPr lang="zh-CN" altLang="zh-CN" kern="100" dirty="0">
              <a:latin typeface="Times New Roman" panose="02020603050405020304" pitchFamily="18" charset="0"/>
            </a:endParaRPr>
          </a:p>
          <a:p>
            <a:pPr indent="328295" algn="just">
              <a:spcAft>
                <a:spcPts val="0"/>
              </a:spcAft>
            </a:pPr>
            <a:r>
              <a:rPr lang="en-US" altLang="zh-CN" b="1" kern="100" dirty="0">
                <a:latin typeface="Times New Roman" panose="02020603050405020304" pitchFamily="18" charset="0"/>
              </a:rPr>
              <a:t>A</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BC</a:t>
            </a:r>
            <a:endParaRPr lang="zh-CN" altLang="zh-CN" kern="100" dirty="0">
              <a:latin typeface="Times New Roman" panose="02020603050405020304" pitchFamily="18" charset="0"/>
            </a:endParaRPr>
          </a:p>
          <a:p>
            <a:pPr indent="332105" algn="just">
              <a:spcAft>
                <a:spcPts val="0"/>
              </a:spcAft>
            </a:pPr>
            <a:r>
              <a:rPr lang="en-US" altLang="zh-CN" b="1" kern="100" dirty="0">
                <a:latin typeface="Times New Roman" panose="02020603050405020304" pitchFamily="18" charset="0"/>
              </a:rPr>
              <a:t>B</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b |</a:t>
            </a:r>
            <a:r>
              <a:rPr lang="zh-CN" altLang="zh-CN" b="1" kern="100" dirty="0">
                <a:latin typeface="Times New Roman" panose="02020603050405020304" pitchFamily="18" charset="0"/>
              </a:rPr>
              <a:t>ε</a:t>
            </a:r>
            <a:endParaRPr lang="zh-CN" altLang="zh-CN" kern="100" dirty="0">
              <a:latin typeface="Times New Roman" panose="02020603050405020304" pitchFamily="18" charset="0"/>
            </a:endParaRPr>
          </a:p>
          <a:p>
            <a:pPr indent="332105" algn="just">
              <a:spcAft>
                <a:spcPts val="0"/>
              </a:spcAft>
            </a:pPr>
            <a:r>
              <a:rPr lang="en-US" altLang="zh-CN" b="1" kern="100" dirty="0">
                <a:latin typeface="Times New Roman" panose="02020603050405020304" pitchFamily="18" charset="0"/>
              </a:rPr>
              <a:t>C</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c |</a:t>
            </a:r>
            <a:r>
              <a:rPr lang="zh-CN" altLang="zh-CN" b="1" kern="100" dirty="0">
                <a:latin typeface="Times New Roman" panose="02020603050405020304" pitchFamily="18" charset="0"/>
              </a:rPr>
              <a:t>ε</a:t>
            </a:r>
            <a:endParaRPr lang="zh-CN" altLang="zh-CN" kern="100" dirty="0">
              <a:latin typeface="Times New Roman" panose="02020603050405020304" pitchFamily="18" charset="0"/>
            </a:endParaRPr>
          </a:p>
        </p:txBody>
      </p:sp>
    </p:spTree>
    <p:extLst>
      <p:ext uri="{BB962C8B-B14F-4D97-AF65-F5344CB8AC3E}">
        <p14:creationId xmlns:p14="http://schemas.microsoft.com/office/powerpoint/2010/main" val="623282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662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662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2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663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663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663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663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663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663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664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6641" name="Text Box 18"/>
          <p:cNvSpPr txBox="1">
            <a:spLocks noChangeArrowheads="1"/>
          </p:cNvSpPr>
          <p:nvPr/>
        </p:nvSpPr>
        <p:spPr bwMode="auto">
          <a:xfrm>
            <a:off x="6516688" y="4203701"/>
            <a:ext cx="173831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a:t>
            </a:r>
          </a:p>
        </p:txBody>
      </p:sp>
      <p:sp>
        <p:nvSpPr>
          <p:cNvPr id="2664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a:t>
            </a:r>
            <a:endParaRPr lang="zh-CN" altLang="en-US" sz="1800" b="1">
              <a:latin typeface="Times New Roman" panose="02020603050405020304" pitchFamily="18" charset="0"/>
            </a:endParaRPr>
          </a:p>
        </p:txBody>
      </p:sp>
      <p:sp>
        <p:nvSpPr>
          <p:cNvPr id="338965"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3335900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765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765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765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5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766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766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766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766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766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7665" name="Text Box 18"/>
          <p:cNvSpPr txBox="1">
            <a:spLocks noChangeArrowheads="1"/>
          </p:cNvSpPr>
          <p:nvPr/>
        </p:nvSpPr>
        <p:spPr bwMode="auto">
          <a:xfrm>
            <a:off x="6516688" y="4203701"/>
            <a:ext cx="173831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a:t>
            </a:r>
          </a:p>
        </p:txBody>
      </p:sp>
      <p:sp>
        <p:nvSpPr>
          <p:cNvPr id="2766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a:t>
            </a:r>
            <a:endParaRPr lang="zh-CN" altLang="en-US" sz="1800" b="1">
              <a:latin typeface="Times New Roman" panose="02020603050405020304" pitchFamily="18" charset="0"/>
            </a:endParaRPr>
          </a:p>
        </p:txBody>
      </p:sp>
      <p:sp>
        <p:nvSpPr>
          <p:cNvPr id="33998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4814096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867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867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7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7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7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8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868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8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68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868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868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868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868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868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8689" name="Text Box 18"/>
          <p:cNvSpPr txBox="1">
            <a:spLocks noChangeArrowheads="1"/>
          </p:cNvSpPr>
          <p:nvPr/>
        </p:nvSpPr>
        <p:spPr bwMode="auto">
          <a:xfrm>
            <a:off x="6516689" y="4203701"/>
            <a:ext cx="30575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a:t>
            </a:r>
          </a:p>
        </p:txBody>
      </p:sp>
      <p:sp>
        <p:nvSpPr>
          <p:cNvPr id="2869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a:t>
            </a:r>
            <a:endParaRPr lang="zh-CN" altLang="en-US" sz="1800" b="1">
              <a:latin typeface="Times New Roman" panose="02020603050405020304" pitchFamily="18" charset="0"/>
            </a:endParaRPr>
          </a:p>
        </p:txBody>
      </p:sp>
      <p:sp>
        <p:nvSpPr>
          <p:cNvPr id="34101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7058040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969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970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970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70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970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970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971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971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971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9713" name="Text Box 18"/>
          <p:cNvSpPr txBox="1">
            <a:spLocks noChangeArrowheads="1"/>
          </p:cNvSpPr>
          <p:nvPr/>
        </p:nvSpPr>
        <p:spPr bwMode="auto">
          <a:xfrm>
            <a:off x="6516689" y="4203701"/>
            <a:ext cx="30575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a:t>
            </a:r>
          </a:p>
        </p:txBody>
      </p:sp>
      <p:sp>
        <p:nvSpPr>
          <p:cNvPr id="2971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p:txBody>
      </p:sp>
      <p:sp>
        <p:nvSpPr>
          <p:cNvPr id="34203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2395669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072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072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2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2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2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2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072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3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073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073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073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073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073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073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30737" name="Text Box 18"/>
          <p:cNvSpPr txBox="1">
            <a:spLocks noChangeArrowheads="1"/>
          </p:cNvSpPr>
          <p:nvPr/>
        </p:nvSpPr>
        <p:spPr bwMode="auto">
          <a:xfrm>
            <a:off x="6516689" y="4203701"/>
            <a:ext cx="30575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a:t>
            </a:r>
          </a:p>
        </p:txBody>
      </p:sp>
      <p:sp>
        <p:nvSpPr>
          <p:cNvPr id="3073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p:txBody>
      </p:sp>
      <p:sp>
        <p:nvSpPr>
          <p:cNvPr id="34306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235803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174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174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4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175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5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175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175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175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175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176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31761" name="Text Box 18"/>
          <p:cNvSpPr txBox="1">
            <a:spLocks noChangeArrowheads="1"/>
          </p:cNvSpPr>
          <p:nvPr/>
        </p:nvSpPr>
        <p:spPr bwMode="auto">
          <a:xfrm>
            <a:off x="6516689" y="4203701"/>
            <a:ext cx="305752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a:t>
            </a:r>
          </a:p>
        </p:txBody>
      </p:sp>
      <p:sp>
        <p:nvSpPr>
          <p:cNvPr id="3176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p:txBody>
      </p:sp>
      <p:sp>
        <p:nvSpPr>
          <p:cNvPr id="34408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6390380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277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277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277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277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278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278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278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278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278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32785" name="Text Box 18"/>
          <p:cNvSpPr txBox="1">
            <a:spLocks noChangeArrowheads="1"/>
          </p:cNvSpPr>
          <p:nvPr/>
        </p:nvSpPr>
        <p:spPr bwMode="auto">
          <a:xfrm>
            <a:off x="6516688" y="4203701"/>
            <a:ext cx="36242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iT’E’</a:t>
            </a:r>
          </a:p>
        </p:txBody>
      </p:sp>
      <p:sp>
        <p:nvSpPr>
          <p:cNvPr id="3278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p:txBody>
      </p:sp>
      <p:sp>
        <p:nvSpPr>
          <p:cNvPr id="34510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a:p>
            <a:pPr eaLnBrk="1" hangingPunct="1">
              <a:lnSpc>
                <a:spcPct val="120000"/>
              </a:lnSpc>
              <a:buFont typeface="Wingdings" panose="05000000000000000000" pitchFamily="2" charset="2"/>
              <a:buNone/>
              <a:defRPr/>
            </a:pPr>
            <a:r>
              <a:rPr lang="zh-CN" altLang="en-US" b="1" dirty="0" smtClean="0">
                <a:solidFill>
                  <a:srgbClr val="FFFF00"/>
                </a:solidFill>
                <a:latin typeface="Times New Roman" panose="02020603050405020304" pitchFamily="18" charset="0"/>
              </a:rPr>
              <a:t>）</a:t>
            </a:r>
            <a:endParaRPr lang="zh-CN" altLang="en-US"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109158513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379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379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79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79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79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80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380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80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380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380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380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380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380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380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3809" name="Text Box 18"/>
          <p:cNvSpPr txBox="1">
            <a:spLocks noChangeArrowheads="1"/>
          </p:cNvSpPr>
          <p:nvPr/>
        </p:nvSpPr>
        <p:spPr bwMode="auto">
          <a:xfrm>
            <a:off x="6516689" y="4203701"/>
            <a:ext cx="37623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iT’E’</a:t>
            </a:r>
          </a:p>
        </p:txBody>
      </p:sp>
      <p:sp>
        <p:nvSpPr>
          <p:cNvPr id="3381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4613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5617833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标题 1"/>
          <p:cNvSpPr>
            <a:spLocks noChangeArrowheads="1"/>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4572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9144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13716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18288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buFontTx/>
              <a:buNone/>
            </a:pPr>
            <a:r>
              <a:rPr lang="zh-CN" altLang="en-US" sz="4600" b="0">
                <a:solidFill>
                  <a:schemeClr val="tx1"/>
                </a:solidFill>
                <a:latin typeface="Times New Roman" panose="02020603050405020304" pitchFamily="18" charset="0"/>
                <a:ea typeface="黑体" panose="02010609060101010101" pitchFamily="49" charset="-122"/>
              </a:rPr>
              <a:t>第四章  语法分析</a:t>
            </a:r>
            <a:endParaRPr lang="en-US" altLang="zh-CN" sz="4600" b="0">
              <a:solidFill>
                <a:schemeClr val="tx1"/>
              </a:solidFill>
              <a:latin typeface="Times New Roman" panose="02020603050405020304" pitchFamily="18" charset="0"/>
              <a:ea typeface="黑体" panose="02010609060101010101" pitchFamily="49" charset="-122"/>
            </a:endParaRPr>
          </a:p>
        </p:txBody>
      </p:sp>
      <p:sp>
        <p:nvSpPr>
          <p:cNvPr id="286723" name="Rectangle 3"/>
          <p:cNvSpPr>
            <a:spLocks noChangeArrowheads="1"/>
          </p:cNvSpPr>
          <p:nvPr/>
        </p:nvSpPr>
        <p:spPr bwMode="auto">
          <a:xfrm>
            <a:off x="2533651" y="2303463"/>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递归下降分析法</a:t>
            </a:r>
          </a:p>
        </p:txBody>
      </p:sp>
      <p:sp>
        <p:nvSpPr>
          <p:cNvPr id="286724" name="Rectangle 4"/>
          <p:cNvSpPr>
            <a:spLocks noChangeArrowheads="1"/>
          </p:cNvSpPr>
          <p:nvPr/>
        </p:nvSpPr>
        <p:spPr bwMode="auto">
          <a:xfrm>
            <a:off x="2774951" y="3656013"/>
            <a:ext cx="17954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LL(1)</a:t>
            </a:r>
            <a:r>
              <a:rPr lang="zh-CN" altLang="en-US" sz="2300" b="1" dirty="0">
                <a:solidFill>
                  <a:srgbClr val="011893"/>
                </a:solidFill>
                <a:latin typeface="Times New Roman" panose="02020603050405020304" pitchFamily="18" charset="0"/>
              </a:rPr>
              <a:t>分析法</a:t>
            </a:r>
          </a:p>
        </p:txBody>
      </p:sp>
      <p:sp>
        <p:nvSpPr>
          <p:cNvPr id="286725" name="Rectangle 5"/>
          <p:cNvSpPr>
            <a:spLocks noChangeArrowheads="1"/>
          </p:cNvSpPr>
          <p:nvPr/>
        </p:nvSpPr>
        <p:spPr bwMode="auto">
          <a:xfrm>
            <a:off x="6791326" y="2147888"/>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简单优先分析法</a:t>
            </a:r>
          </a:p>
        </p:txBody>
      </p:sp>
      <p:sp>
        <p:nvSpPr>
          <p:cNvPr id="286726" name="Rectangle 6"/>
          <p:cNvSpPr>
            <a:spLocks noChangeArrowheads="1"/>
          </p:cNvSpPr>
          <p:nvPr/>
        </p:nvSpPr>
        <p:spPr bwMode="auto">
          <a:xfrm>
            <a:off x="6864351" y="3594101"/>
            <a:ext cx="2239963"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算符优先分析法</a:t>
            </a:r>
          </a:p>
        </p:txBody>
      </p:sp>
      <p:sp>
        <p:nvSpPr>
          <p:cNvPr id="286727" name="Rectangle 7"/>
          <p:cNvSpPr>
            <a:spLocks noChangeArrowheads="1"/>
          </p:cNvSpPr>
          <p:nvPr/>
        </p:nvSpPr>
        <p:spPr bwMode="auto">
          <a:xfrm>
            <a:off x="7229476" y="5113338"/>
            <a:ext cx="147161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LR</a:t>
            </a:r>
            <a:r>
              <a:rPr lang="zh-CN" altLang="en-US" sz="2300" b="1" dirty="0">
                <a:solidFill>
                  <a:srgbClr val="011893"/>
                </a:solidFill>
                <a:latin typeface="Times New Roman" panose="02020603050405020304" pitchFamily="18" charset="0"/>
              </a:rPr>
              <a:t>分析法</a:t>
            </a:r>
          </a:p>
        </p:txBody>
      </p:sp>
      <p:sp>
        <p:nvSpPr>
          <p:cNvPr id="286728" name="Text Box 8"/>
          <p:cNvSpPr txBox="1">
            <a:spLocks noChangeArrowheads="1"/>
          </p:cNvSpPr>
          <p:nvPr/>
        </p:nvSpPr>
        <p:spPr bwMode="auto">
          <a:xfrm>
            <a:off x="6162675" y="5483225"/>
            <a:ext cx="36591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适用性最广的“移进”</a:t>
            </a:r>
            <a:r>
              <a:rPr lang="en-US" altLang="zh-CN" b="1">
                <a:latin typeface="Times New Roman" panose="02020603050405020304" pitchFamily="18" charset="0"/>
                <a:ea typeface="楷体" panose="02010609060101010101" pitchFamily="49" charset="-122"/>
              </a:rPr>
              <a:t>+ </a:t>
            </a:r>
            <a:r>
              <a:rPr lang="zh-CN" altLang="en-US" b="1"/>
              <a:t>“</a:t>
            </a:r>
            <a:r>
              <a:rPr lang="zh-CN" altLang="en-US" b="1">
                <a:latin typeface="Times New Roman" panose="02020603050405020304" pitchFamily="18" charset="0"/>
                <a:ea typeface="楷体" panose="02010609060101010101" pitchFamily="49" charset="-122"/>
              </a:rPr>
              <a:t>归约”方法对文法几乎无要求</a:t>
            </a:r>
          </a:p>
        </p:txBody>
      </p:sp>
      <p:sp>
        <p:nvSpPr>
          <p:cNvPr id="286729" name="Text Box 9"/>
          <p:cNvSpPr txBox="1">
            <a:spLocks noChangeArrowheads="1"/>
          </p:cNvSpPr>
          <p:nvPr/>
        </p:nvSpPr>
        <p:spPr bwMode="auto">
          <a:xfrm>
            <a:off x="6511925" y="3973513"/>
            <a:ext cx="30622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只考虑算符间优先归约关系对文法有一定要求</a:t>
            </a:r>
          </a:p>
        </p:txBody>
      </p:sp>
      <p:sp>
        <p:nvSpPr>
          <p:cNvPr id="286730" name="Text Box 10"/>
          <p:cNvSpPr txBox="1">
            <a:spLocks noChangeArrowheads="1"/>
          </p:cNvSpPr>
          <p:nvPr/>
        </p:nvSpPr>
        <p:spPr bwMode="auto">
          <a:xfrm>
            <a:off x="6370639" y="2535238"/>
            <a:ext cx="3221037"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考虑任意符号间优先归约关系对文法有一定要求</a:t>
            </a:r>
          </a:p>
        </p:txBody>
      </p:sp>
      <p:sp>
        <p:nvSpPr>
          <p:cNvPr id="286731" name="Text Box 11"/>
          <p:cNvSpPr txBox="1">
            <a:spLocks noChangeArrowheads="1"/>
          </p:cNvSpPr>
          <p:nvPr/>
        </p:nvSpPr>
        <p:spPr bwMode="auto">
          <a:xfrm>
            <a:off x="2638425" y="41497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2" name="Text Box 12"/>
          <p:cNvSpPr txBox="1">
            <a:spLocks noChangeArrowheads="1"/>
          </p:cNvSpPr>
          <p:nvPr/>
        </p:nvSpPr>
        <p:spPr bwMode="auto">
          <a:xfrm>
            <a:off x="2640013" y="27400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3" name="AutoShape 13"/>
          <p:cNvSpPr>
            <a:spLocks noChangeArrowheads="1"/>
          </p:cNvSpPr>
          <p:nvPr/>
        </p:nvSpPr>
        <p:spPr bwMode="auto">
          <a:xfrm>
            <a:off x="2452689" y="2224089"/>
            <a:ext cx="2452687" cy="1030287"/>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FF0000"/>
              </a:solidFill>
            </a:endParaRPr>
          </a:p>
        </p:txBody>
      </p:sp>
      <p:sp>
        <p:nvSpPr>
          <p:cNvPr id="286734" name="AutoShape 14"/>
          <p:cNvSpPr>
            <a:spLocks noChangeArrowheads="1"/>
          </p:cNvSpPr>
          <p:nvPr/>
        </p:nvSpPr>
        <p:spPr bwMode="auto">
          <a:xfrm>
            <a:off x="2454275" y="3611564"/>
            <a:ext cx="2452688"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5" name="AutoShape 15"/>
          <p:cNvSpPr>
            <a:spLocks noChangeArrowheads="1"/>
          </p:cNvSpPr>
          <p:nvPr/>
        </p:nvSpPr>
        <p:spPr bwMode="auto">
          <a:xfrm>
            <a:off x="6121401" y="2182814"/>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6" name="AutoShape 16"/>
          <p:cNvSpPr>
            <a:spLocks noChangeArrowheads="1"/>
          </p:cNvSpPr>
          <p:nvPr/>
        </p:nvSpPr>
        <p:spPr bwMode="auto">
          <a:xfrm>
            <a:off x="6122989" y="3613150"/>
            <a:ext cx="3787775" cy="1030288"/>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7" name="AutoShape 17"/>
          <p:cNvSpPr>
            <a:spLocks noChangeArrowheads="1"/>
          </p:cNvSpPr>
          <p:nvPr/>
        </p:nvSpPr>
        <p:spPr bwMode="auto">
          <a:xfrm>
            <a:off x="6124576" y="5100639"/>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8" name="WordArt 18"/>
          <p:cNvSpPr>
            <a:spLocks noChangeArrowheads="1" noChangeShapeType="1" noTextEdit="1"/>
          </p:cNvSpPr>
          <p:nvPr/>
        </p:nvSpPr>
        <p:spPr bwMode="auto">
          <a:xfrm>
            <a:off x="6578601" y="15351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自底向上分析法</a:t>
            </a:r>
          </a:p>
        </p:txBody>
      </p:sp>
      <p:sp>
        <p:nvSpPr>
          <p:cNvPr id="286739" name="WordArt 19"/>
          <p:cNvSpPr>
            <a:spLocks noChangeArrowheads="1" noChangeShapeType="1" noTextEdit="1"/>
          </p:cNvSpPr>
          <p:nvPr/>
        </p:nvSpPr>
        <p:spPr bwMode="auto">
          <a:xfrm>
            <a:off x="2336801" y="15224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自顶向下分析法</a:t>
            </a:r>
          </a:p>
        </p:txBody>
      </p:sp>
      <p:sp>
        <p:nvSpPr>
          <p:cNvPr id="286740" name="Line 20"/>
          <p:cNvSpPr>
            <a:spLocks noChangeShapeType="1"/>
          </p:cNvSpPr>
          <p:nvPr/>
        </p:nvSpPr>
        <p:spPr bwMode="auto">
          <a:xfrm>
            <a:off x="5559425" y="1479550"/>
            <a:ext cx="0" cy="461645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cxnSp>
        <p:nvCxnSpPr>
          <p:cNvPr id="4" name="肘形连接符 3"/>
          <p:cNvCxnSpPr/>
          <p:nvPr/>
        </p:nvCxnSpPr>
        <p:spPr>
          <a:xfrm rot="5400000">
            <a:off x="1333103" y="3979467"/>
            <a:ext cx="1223170" cy="101917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854078" y="5100639"/>
            <a:ext cx="4140197"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smtClean="0"/>
              <a:t>不含左递归</a:t>
            </a:r>
            <a:endParaRPr lang="en-US" altLang="zh-CN" dirty="0" smtClean="0"/>
          </a:p>
          <a:p>
            <a:pPr marL="285750" indent="-285750">
              <a:buFont typeface="Arial" panose="020B0604020202020204" pitchFamily="34" charset="0"/>
              <a:buChar char="•"/>
            </a:pPr>
            <a:r>
              <a:rPr lang="zh-CN" altLang="en-US" dirty="0" smtClean="0"/>
              <a:t>每个非终结符号的各个候选式所推出的终结符号串首符号集合两两不相交</a:t>
            </a:r>
            <a:endParaRPr lang="zh-CN" altLang="en-US" dirty="0"/>
          </a:p>
        </p:txBody>
      </p:sp>
    </p:spTree>
    <p:extLst>
      <p:ext uri="{BB962C8B-B14F-4D97-AF65-F5344CB8AC3E}">
        <p14:creationId xmlns:p14="http://schemas.microsoft.com/office/powerpoint/2010/main" val="203302238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481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482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482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482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482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482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483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483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483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4833" name="Text Box 18"/>
          <p:cNvSpPr txBox="1">
            <a:spLocks noChangeArrowheads="1"/>
          </p:cNvSpPr>
          <p:nvPr/>
        </p:nvSpPr>
        <p:spPr bwMode="auto">
          <a:xfrm>
            <a:off x="6516689" y="4203701"/>
            <a:ext cx="37623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iT’E’</a:t>
            </a:r>
          </a:p>
        </p:txBody>
      </p:sp>
      <p:sp>
        <p:nvSpPr>
          <p:cNvPr id="3483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9630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8867697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584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84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4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4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4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4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584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5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5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585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585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585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585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585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5857" name="Text Box 18"/>
          <p:cNvSpPr txBox="1">
            <a:spLocks noChangeArrowheads="1"/>
          </p:cNvSpPr>
          <p:nvPr/>
        </p:nvSpPr>
        <p:spPr bwMode="auto">
          <a:xfrm>
            <a:off x="6516689" y="4203701"/>
            <a:ext cx="37623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3585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9733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8083120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686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686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6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687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687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687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687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687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687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688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6881" name="Text Box 18"/>
          <p:cNvSpPr txBox="1">
            <a:spLocks noChangeArrowheads="1"/>
          </p:cNvSpPr>
          <p:nvPr/>
        </p:nvSpPr>
        <p:spPr bwMode="auto">
          <a:xfrm>
            <a:off x="6516688" y="4203701"/>
            <a:ext cx="34972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3688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p:txBody>
      </p:sp>
      <p:sp>
        <p:nvSpPr>
          <p:cNvPr id="34715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896373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789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789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789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89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790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790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790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790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790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7905" name="Text Box 18"/>
          <p:cNvSpPr txBox="1">
            <a:spLocks noChangeArrowheads="1"/>
          </p:cNvSpPr>
          <p:nvPr/>
        </p:nvSpPr>
        <p:spPr bwMode="auto">
          <a:xfrm>
            <a:off x="6516689" y="4203701"/>
            <a:ext cx="35321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3790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a:t>
            </a:r>
          </a:p>
        </p:txBody>
      </p:sp>
      <p:sp>
        <p:nvSpPr>
          <p:cNvPr id="34818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69331271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891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91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1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1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1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892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92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892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892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892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892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892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8929" name="Text Box 18"/>
          <p:cNvSpPr txBox="1">
            <a:spLocks noChangeArrowheads="1"/>
          </p:cNvSpPr>
          <p:nvPr/>
        </p:nvSpPr>
        <p:spPr bwMode="auto">
          <a:xfrm>
            <a:off x="6516688" y="4203701"/>
            <a:ext cx="3497262"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3893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a:t>
            </a:r>
          </a:p>
        </p:txBody>
      </p:sp>
      <p:sp>
        <p:nvSpPr>
          <p:cNvPr id="34920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39291309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3993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994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994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94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994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994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3995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3995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3995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39953" name="Text Box 18"/>
          <p:cNvSpPr txBox="1">
            <a:spLocks noChangeArrowheads="1"/>
          </p:cNvSpPr>
          <p:nvPr/>
        </p:nvSpPr>
        <p:spPr bwMode="auto">
          <a:xfrm>
            <a:off x="6516688" y="4203701"/>
            <a:ext cx="39497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p:txBody>
      </p:sp>
      <p:sp>
        <p:nvSpPr>
          <p:cNvPr id="3995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a:t>
            </a:r>
          </a:p>
        </p:txBody>
      </p:sp>
      <p:sp>
        <p:nvSpPr>
          <p:cNvPr id="35022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275135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096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96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6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6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6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6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096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7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97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097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097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097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097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097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0977" name="Text Box 18"/>
          <p:cNvSpPr txBox="1">
            <a:spLocks noChangeArrowheads="1"/>
          </p:cNvSpPr>
          <p:nvPr/>
        </p:nvSpPr>
        <p:spPr bwMode="auto">
          <a:xfrm>
            <a:off x="6516688" y="4203701"/>
            <a:ext cx="39497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p:txBody>
      </p:sp>
      <p:sp>
        <p:nvSpPr>
          <p:cNvPr id="4097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5125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6029412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198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198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8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199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9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199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199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199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199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200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2001" name="Text Box 18"/>
          <p:cNvSpPr txBox="1">
            <a:spLocks noChangeArrowheads="1"/>
          </p:cNvSpPr>
          <p:nvPr/>
        </p:nvSpPr>
        <p:spPr bwMode="auto">
          <a:xfrm>
            <a:off x="6516688" y="4203701"/>
            <a:ext cx="39497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p:txBody>
      </p:sp>
      <p:sp>
        <p:nvSpPr>
          <p:cNvPr id="4200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p:txBody>
      </p:sp>
      <p:sp>
        <p:nvSpPr>
          <p:cNvPr id="35227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00885943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301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301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301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301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302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302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302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302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302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3025" name="Text Box 18"/>
          <p:cNvSpPr txBox="1">
            <a:spLocks noChangeArrowheads="1"/>
          </p:cNvSpPr>
          <p:nvPr/>
        </p:nvSpPr>
        <p:spPr bwMode="auto">
          <a:xfrm>
            <a:off x="6516688" y="4203701"/>
            <a:ext cx="39497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p:txBody>
      </p:sp>
      <p:sp>
        <p:nvSpPr>
          <p:cNvPr id="4302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p:txBody>
      </p:sp>
      <p:sp>
        <p:nvSpPr>
          <p:cNvPr id="353300"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3704126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403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403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3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3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3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4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404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4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04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404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404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404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404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404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4049"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405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p:txBody>
      </p:sp>
      <p:sp>
        <p:nvSpPr>
          <p:cNvPr id="35432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5398619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§4.2.3LL(1)</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
        <p:nvSpPr>
          <p:cNvPr id="149598" name="Rectangle 94"/>
          <p:cNvSpPr>
            <a:spLocks noChangeArrowheads="1"/>
          </p:cNvSpPr>
          <p:nvPr/>
        </p:nvSpPr>
        <p:spPr bwMode="auto">
          <a:xfrm>
            <a:off x="1806575" y="879476"/>
            <a:ext cx="4464050" cy="823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一、什么是</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分析法</a:t>
            </a:r>
          </a:p>
        </p:txBody>
      </p:sp>
      <p:sp>
        <p:nvSpPr>
          <p:cNvPr id="95234" name="Rectangle 3"/>
          <p:cNvSpPr>
            <a:spLocks noChangeArrowheads="1"/>
          </p:cNvSpPr>
          <p:nvPr/>
        </p:nvSpPr>
        <p:spPr bwMode="auto">
          <a:xfrm>
            <a:off x="1820863" y="2994026"/>
            <a:ext cx="9074150" cy="4506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eaLnBrk="1" hangingPunct="1">
              <a:lnSpc>
                <a:spcPct val="125000"/>
              </a:lnSpc>
              <a:buFont typeface="Wingdings" panose="05000000000000000000" pitchFamily="2" charset="2"/>
              <a:buNone/>
              <a:defRPr/>
            </a:pPr>
            <a:endParaRPr lang="zh-CN" altLang="en-US" sz="2300">
              <a:latin typeface="Times New Roman" panose="02020603050405020304" pitchFamily="18" charset="0"/>
            </a:endParaRPr>
          </a:p>
        </p:txBody>
      </p:sp>
      <p:sp>
        <p:nvSpPr>
          <p:cNvPr id="17413" name="Text Box 100"/>
          <p:cNvSpPr txBox="1">
            <a:spLocks noChangeArrowheads="1"/>
          </p:cNvSpPr>
          <p:nvPr/>
        </p:nvSpPr>
        <p:spPr bwMode="auto">
          <a:xfrm>
            <a:off x="1905000" y="1714500"/>
            <a:ext cx="14478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600" b="1" dirty="0">
                <a:solidFill>
                  <a:srgbClr val="011893"/>
                </a:solidFill>
                <a:latin typeface="Times New Roman" panose="02020603050405020304" pitchFamily="18" charset="0"/>
              </a:rPr>
              <a:t>1</a:t>
            </a:r>
            <a:r>
              <a:rPr lang="zh-CN" altLang="en-US" sz="2600" b="1" dirty="0">
                <a:solidFill>
                  <a:srgbClr val="011893"/>
                </a:solidFill>
                <a:latin typeface="Times New Roman" panose="02020603050405020304" pitchFamily="18" charset="0"/>
              </a:rPr>
              <a:t>、定义</a:t>
            </a:r>
          </a:p>
        </p:txBody>
      </p:sp>
      <p:sp>
        <p:nvSpPr>
          <p:cNvPr id="149605" name="Rectangle 101"/>
          <p:cNvSpPr>
            <a:spLocks noChangeArrowheads="1"/>
          </p:cNvSpPr>
          <p:nvPr/>
        </p:nvSpPr>
        <p:spPr bwMode="auto">
          <a:xfrm>
            <a:off x="2143125" y="2176464"/>
            <a:ext cx="7823200"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spcBef>
                <a:spcPct val="20000"/>
              </a:spcBef>
              <a:buClr>
                <a:schemeClr val="hlink"/>
              </a:buClr>
              <a:buSzPct val="70000"/>
              <a:buFont typeface="Wingdings" panose="05000000000000000000" pitchFamily="2" charset="2"/>
              <a:buNone/>
              <a:defRPr/>
            </a:pPr>
            <a:r>
              <a:rPr lang="en-US" altLang="zh-CN" sz="2400" b="1" dirty="0">
                <a:effectLst>
                  <a:outerShdw blurRad="38100" dist="38100" dir="2700000" algn="tl">
                    <a:srgbClr val="000000"/>
                  </a:outerShdw>
                </a:effectLst>
                <a:latin typeface="Times New Roman" panose="02020603050405020304" pitchFamily="18" charset="0"/>
              </a:rPr>
              <a:t>        </a:t>
            </a:r>
            <a:r>
              <a:rPr lang="en-US" altLang="zh-CN" sz="2400" b="1" dirty="0">
                <a:latin typeface="Times New Roman" panose="02020603050405020304" pitchFamily="18" charset="0"/>
              </a:rPr>
              <a:t>LL</a:t>
            </a:r>
            <a:r>
              <a:rPr lang="zh-CN" altLang="en-US" sz="2400" b="1" dirty="0">
                <a:latin typeface="Times New Roman" panose="02020603050405020304" pitchFamily="18" charset="0"/>
              </a:rPr>
              <a:t>（</a:t>
            </a:r>
            <a:r>
              <a:rPr lang="en-US" altLang="zh-CN" sz="2400" b="1" dirty="0">
                <a:latin typeface="Times New Roman" panose="02020603050405020304" pitchFamily="18" charset="0"/>
              </a:rPr>
              <a:t>1</a:t>
            </a:r>
            <a:r>
              <a:rPr lang="zh-CN" altLang="en-US" sz="2400" b="1" dirty="0">
                <a:latin typeface="Times New Roman" panose="02020603050405020304" pitchFamily="18" charset="0"/>
              </a:rPr>
              <a:t>）分析方法也是一种</a:t>
            </a:r>
            <a:r>
              <a:rPr lang="zh-CN" altLang="en-US" sz="2400" b="1" dirty="0">
                <a:solidFill>
                  <a:srgbClr val="011893"/>
                </a:solidFill>
                <a:latin typeface="Times New Roman" panose="02020603050405020304" pitchFamily="18" charset="0"/>
              </a:rPr>
              <a:t>自顶向下</a:t>
            </a:r>
            <a:r>
              <a:rPr lang="zh-CN" altLang="en-US" sz="2400" b="1" dirty="0">
                <a:latin typeface="Times New Roman" panose="02020603050405020304" pitchFamily="18" charset="0"/>
              </a:rPr>
              <a:t>不带回溯的分析方法，</a:t>
            </a:r>
            <a:r>
              <a:rPr lang="en-US" altLang="zh-CN" sz="2400" b="1" dirty="0">
                <a:latin typeface="Times New Roman" panose="02020603050405020304" pitchFamily="18" charset="0"/>
              </a:rPr>
              <a:t>LL</a:t>
            </a:r>
            <a:r>
              <a:rPr lang="zh-CN" altLang="en-US" sz="2400" b="1" dirty="0">
                <a:latin typeface="Times New Roman" panose="02020603050405020304" pitchFamily="18" charset="0"/>
              </a:rPr>
              <a:t>的意思是：从左（</a:t>
            </a:r>
            <a:r>
              <a:rPr lang="en-US" altLang="zh-CN" sz="2400" b="1" dirty="0">
                <a:latin typeface="Times New Roman" panose="02020603050405020304" pitchFamily="18" charset="0"/>
              </a:rPr>
              <a:t>LEFT</a:t>
            </a:r>
            <a:r>
              <a:rPr lang="zh-CN" altLang="en-US" sz="2400" b="1" dirty="0">
                <a:latin typeface="Times New Roman" panose="02020603050405020304" pitchFamily="18" charset="0"/>
              </a:rPr>
              <a:t>）到右扫描输入符号串并建立它的最左推导（</a:t>
            </a:r>
            <a:r>
              <a:rPr lang="en-US" altLang="zh-CN" sz="2400" b="1" dirty="0">
                <a:latin typeface="Times New Roman" panose="02020603050405020304" pitchFamily="18" charset="0"/>
              </a:rPr>
              <a:t>LEFT most derivations</a:t>
            </a:r>
            <a:r>
              <a:rPr lang="zh-CN" altLang="en-US" sz="2400" b="1" dirty="0">
                <a:latin typeface="Times New Roman" panose="02020603050405020304" pitchFamily="18" charset="0"/>
              </a:rPr>
              <a:t>）。数字１是指向前看一个符号来决定</a:t>
            </a:r>
            <a:r>
              <a:rPr lang="zh-CN" altLang="en-US" sz="2400" b="1" dirty="0">
                <a:solidFill>
                  <a:srgbClr val="011893"/>
                </a:solidFill>
                <a:latin typeface="Times New Roman" panose="02020603050405020304" pitchFamily="18" charset="0"/>
              </a:rPr>
              <a:t>选择同一个非终结符的不同规则。</a:t>
            </a:r>
            <a:r>
              <a:rPr lang="zh-CN" altLang="en-US" sz="2400" dirty="0">
                <a:solidFill>
                  <a:srgbClr val="011893"/>
                </a:solidFill>
                <a:latin typeface="Times New Roman" panose="02020603050405020304" pitchFamily="18" charset="0"/>
              </a:rPr>
              <a:t> </a:t>
            </a:r>
          </a:p>
        </p:txBody>
      </p:sp>
      <p:sp>
        <p:nvSpPr>
          <p:cNvPr id="17415" name="Text Box 105"/>
          <p:cNvSpPr txBox="1">
            <a:spLocks noChangeArrowheads="1"/>
          </p:cNvSpPr>
          <p:nvPr/>
        </p:nvSpPr>
        <p:spPr bwMode="auto">
          <a:xfrm>
            <a:off x="1993901" y="4770438"/>
            <a:ext cx="25368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600" b="1" dirty="0">
                <a:solidFill>
                  <a:srgbClr val="011893"/>
                </a:solidFill>
                <a:latin typeface="Times New Roman" panose="02020603050405020304" pitchFamily="18" charset="0"/>
              </a:rPr>
              <a:t>2</a:t>
            </a:r>
            <a:r>
              <a:rPr lang="zh-CN" altLang="en-US" sz="2600" b="1" dirty="0">
                <a:solidFill>
                  <a:srgbClr val="011893"/>
                </a:solidFill>
                <a:latin typeface="Times New Roman" panose="02020603050405020304" pitchFamily="18" charset="0"/>
              </a:rPr>
              <a:t>、基本思想</a:t>
            </a:r>
          </a:p>
        </p:txBody>
      </p:sp>
      <p:sp>
        <p:nvSpPr>
          <p:cNvPr id="149610" name="Text Box 106"/>
          <p:cNvSpPr txBox="1">
            <a:spLocks noChangeArrowheads="1"/>
          </p:cNvSpPr>
          <p:nvPr/>
        </p:nvSpPr>
        <p:spPr bwMode="auto">
          <a:xfrm>
            <a:off x="2197101" y="5194300"/>
            <a:ext cx="7847013" cy="1052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30000"/>
              </a:lnSpc>
              <a:buFont typeface="Arial" panose="020B0604020202020204" pitchFamily="34" charset="0"/>
              <a:buNone/>
              <a:defRPr/>
            </a:pPr>
            <a:r>
              <a:rPr lang="zh-CN" altLang="en-US" sz="2400" b="1" dirty="0">
                <a:effectLst>
                  <a:outerShdw blurRad="38100" dist="38100" dir="2700000" algn="tl">
                    <a:srgbClr val="000000"/>
                  </a:outerShdw>
                </a:effectLst>
                <a:latin typeface="Times New Roman" panose="02020603050405020304" pitchFamily="18" charset="0"/>
              </a:rPr>
              <a:t>        借助一张分析表及一个语法分析栈，在一个总控程序控制下实现</a:t>
            </a:r>
          </a:p>
        </p:txBody>
      </p:sp>
      <p:pic>
        <p:nvPicPr>
          <p:cNvPr id="2" name="图片 1"/>
          <p:cNvPicPr>
            <a:picLocks noChangeAspect="1"/>
          </p:cNvPicPr>
          <p:nvPr/>
        </p:nvPicPr>
        <p:blipFill>
          <a:blip r:embed="rId2"/>
          <a:stretch>
            <a:fillRect/>
          </a:stretch>
        </p:blipFill>
        <p:spPr>
          <a:xfrm>
            <a:off x="7212146" y="94980"/>
            <a:ext cx="4229467" cy="1981372"/>
          </a:xfrm>
          <a:prstGeom prst="rect">
            <a:avLst/>
          </a:prstGeom>
        </p:spPr>
      </p:pic>
    </p:spTree>
    <p:extLst>
      <p:ext uri="{BB962C8B-B14F-4D97-AF65-F5344CB8AC3E}">
        <p14:creationId xmlns:p14="http://schemas.microsoft.com/office/powerpoint/2010/main" val="740822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505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506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506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06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506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506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507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507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507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5073"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507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a:t>
            </a:r>
          </a:p>
        </p:txBody>
      </p:sp>
      <p:sp>
        <p:nvSpPr>
          <p:cNvPr id="355349"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0851564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608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608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8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8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8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8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608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9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09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609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609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609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609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609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6097"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609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a:t>
            </a:r>
          </a:p>
        </p:txBody>
      </p:sp>
      <p:sp>
        <p:nvSpPr>
          <p:cNvPr id="35637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92651659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710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710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0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711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11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711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711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711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711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712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7121"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712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a:t>
            </a:r>
          </a:p>
        </p:txBody>
      </p:sp>
      <p:sp>
        <p:nvSpPr>
          <p:cNvPr id="357396"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1496194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813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813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813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13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814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814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814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814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814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8145"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814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35842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05964681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4915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915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5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5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5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6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916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6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16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916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916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4916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4916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4916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49169"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4917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a:t>
            </a:r>
          </a:p>
        </p:txBody>
      </p:sp>
      <p:sp>
        <p:nvSpPr>
          <p:cNvPr id="359445"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26316380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017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18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018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18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018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018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019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019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019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0193"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p>
        </p:txBody>
      </p:sp>
      <p:sp>
        <p:nvSpPr>
          <p:cNvPr id="5019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a:t>
            </a:r>
          </a:p>
        </p:txBody>
      </p:sp>
      <p:sp>
        <p:nvSpPr>
          <p:cNvPr id="36046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5111846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120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120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0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0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0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0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120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1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1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121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121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121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121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121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1217" name="Text Box 18"/>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a:t>
            </a:r>
          </a:p>
        </p:txBody>
      </p:sp>
      <p:sp>
        <p:nvSpPr>
          <p:cNvPr id="5121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a:t>
            </a:r>
          </a:p>
        </p:txBody>
      </p:sp>
      <p:sp>
        <p:nvSpPr>
          <p:cNvPr id="36149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03509563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222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222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2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223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223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223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223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223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223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224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2241"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p:txBody>
      </p:sp>
      <p:sp>
        <p:nvSpPr>
          <p:cNvPr id="52242"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a:t>
            </a:r>
          </a:p>
        </p:txBody>
      </p:sp>
      <p:sp>
        <p:nvSpPr>
          <p:cNvPr id="362518"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83756655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325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325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325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325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326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326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326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326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326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3265"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p:txBody>
      </p:sp>
      <p:sp>
        <p:nvSpPr>
          <p:cNvPr id="53266"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a:t>
            </a:r>
          </a:p>
        </p:txBody>
      </p:sp>
      <p:sp>
        <p:nvSpPr>
          <p:cNvPr id="363542"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3315275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427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427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7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7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7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8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428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8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428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428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428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428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428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428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4289"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p:txBody>
      </p:sp>
      <p:sp>
        <p:nvSpPr>
          <p:cNvPr id="54290"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a:t>
            </a:r>
          </a:p>
        </p:txBody>
      </p:sp>
      <p:sp>
        <p:nvSpPr>
          <p:cNvPr id="364565"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1437120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§4.2.3LL(1)</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
        <p:nvSpPr>
          <p:cNvPr id="18435" name="Rectangle 9"/>
          <p:cNvSpPr>
            <a:spLocks noChangeArrowheads="1"/>
          </p:cNvSpPr>
          <p:nvPr/>
        </p:nvSpPr>
        <p:spPr bwMode="auto">
          <a:xfrm>
            <a:off x="1828800" y="952501"/>
            <a:ext cx="8472488" cy="1622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3000" b="1" dirty="0">
                <a:latin typeface="Times New Roman" panose="02020603050405020304" pitchFamily="18" charset="0"/>
              </a:rPr>
              <a:t>有文法</a:t>
            </a:r>
            <a:r>
              <a:rPr lang="en-US" altLang="zh-CN" sz="3000" b="1" dirty="0">
                <a:latin typeface="Times New Roman" panose="02020603050405020304" pitchFamily="18" charset="0"/>
              </a:rPr>
              <a:t>G[E]:</a:t>
            </a:r>
          </a:p>
          <a:p>
            <a:pPr eaLnBrk="1" hangingPunct="1">
              <a:spcBef>
                <a:spcPct val="30000"/>
              </a:spcBef>
              <a:buFontTx/>
              <a:buNone/>
            </a:pPr>
            <a:endParaRPr lang="en-US" altLang="zh-CN" sz="800" b="1" dirty="0">
              <a:latin typeface="Times New Roman" panose="02020603050405020304" pitchFamily="18" charset="0"/>
            </a:endParaRPr>
          </a:p>
          <a:p>
            <a:pPr eaLnBrk="1" hangingPunct="1">
              <a:buFontTx/>
              <a:buNone/>
            </a:pPr>
            <a:r>
              <a:rPr lang="en-US" altLang="zh-CN" sz="3000" b="1" dirty="0">
                <a:latin typeface="Times New Roman" panose="02020603050405020304" pitchFamily="18" charset="0"/>
              </a:rPr>
              <a:t>E→TE’                      E’→+</a:t>
            </a:r>
            <a:r>
              <a:rPr lang="en-US" altLang="zh-CN" sz="3000" b="1" dirty="0" err="1">
                <a:latin typeface="Times New Roman" panose="02020603050405020304" pitchFamily="18" charset="0"/>
              </a:rPr>
              <a:t>TE’|ε</a:t>
            </a:r>
            <a:r>
              <a:rPr lang="en-US" altLang="zh-CN" sz="3000" b="1" dirty="0">
                <a:latin typeface="Times New Roman" panose="02020603050405020304" pitchFamily="18" charset="0"/>
              </a:rPr>
              <a:t>               T→FT’ </a:t>
            </a:r>
          </a:p>
          <a:p>
            <a:pPr eaLnBrk="1" hangingPunct="1">
              <a:buFontTx/>
              <a:buNone/>
            </a:pPr>
            <a:r>
              <a:rPr lang="en-US" altLang="zh-CN" sz="3000" b="1" dirty="0">
                <a:latin typeface="Times New Roman" panose="02020603050405020304" pitchFamily="18" charset="0"/>
              </a:rPr>
              <a:t>T’→*FT’ |ε             F→(E) | </a:t>
            </a:r>
            <a:r>
              <a:rPr lang="en-US" altLang="zh-CN" sz="3000" b="1" dirty="0" err="1">
                <a:latin typeface="Times New Roman" panose="02020603050405020304" pitchFamily="18" charset="0"/>
              </a:rPr>
              <a:t>i</a:t>
            </a:r>
            <a:r>
              <a:rPr lang="en-US" altLang="zh-CN" sz="3000" b="1" dirty="0">
                <a:latin typeface="Times New Roman" panose="02020603050405020304" pitchFamily="18" charset="0"/>
              </a:rPr>
              <a:t> </a:t>
            </a:r>
            <a:endParaRPr lang="zh-CN" altLang="en-US" sz="3000" b="1" dirty="0">
              <a:latin typeface="Times New Roman" panose="02020603050405020304" pitchFamily="18" charset="0"/>
            </a:endParaRPr>
          </a:p>
        </p:txBody>
      </p:sp>
      <p:pic>
        <p:nvPicPr>
          <p:cNvPr id="18436"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3550" y="3551238"/>
            <a:ext cx="8782050" cy="2374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437" name="Rectangle 11"/>
          <p:cNvSpPr>
            <a:spLocks noChangeArrowheads="1"/>
          </p:cNvSpPr>
          <p:nvPr/>
        </p:nvSpPr>
        <p:spPr bwMode="auto">
          <a:xfrm>
            <a:off x="1841500" y="2946401"/>
            <a:ext cx="416718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en-US" altLang="zh-CN" sz="2800" b="1" dirty="0">
                <a:solidFill>
                  <a:srgbClr val="011893"/>
                </a:solidFill>
                <a:latin typeface="Times New Roman" panose="02020603050405020304" pitchFamily="18" charset="0"/>
              </a:rPr>
              <a:t>LL(1)</a:t>
            </a:r>
            <a:r>
              <a:rPr lang="zh-CN" altLang="en-US" sz="2800" b="1" dirty="0">
                <a:solidFill>
                  <a:srgbClr val="011893"/>
                </a:solidFill>
                <a:latin typeface="Times New Roman" panose="02020603050405020304" pitchFamily="18" charset="0"/>
              </a:rPr>
              <a:t>分析表如下</a:t>
            </a:r>
            <a:r>
              <a:rPr lang="en-US" altLang="zh-CN" sz="28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153876043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529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530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530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530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530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530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531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531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531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5313"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p:txBody>
      </p:sp>
      <p:sp>
        <p:nvSpPr>
          <p:cNvPr id="55314"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365589"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49572445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632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632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2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2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2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2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632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3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33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633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633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633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633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633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i*i</a:t>
            </a:r>
          </a:p>
          <a:p>
            <a:pPr algn="ctr" eaLnBrk="1" hangingPunct="1">
              <a:lnSpc>
                <a:spcPct val="80000"/>
              </a:lnSpc>
            </a:pPr>
            <a:r>
              <a:rPr lang="en-US" altLang="zh-CN" sz="2400" b="1">
                <a:latin typeface="Times New Roman" panose="02020603050405020304" pitchFamily="18" charset="0"/>
              </a:rPr>
              <a:t>#</a:t>
            </a:r>
          </a:p>
        </p:txBody>
      </p:sp>
      <p:sp>
        <p:nvSpPr>
          <p:cNvPr id="56337"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a:t>
            </a:r>
          </a:p>
        </p:txBody>
      </p:sp>
      <p:sp>
        <p:nvSpPr>
          <p:cNvPr id="56338"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366614"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5512690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734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734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4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735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735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735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735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735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735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736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57361"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a:t>
            </a:r>
          </a:p>
        </p:txBody>
      </p:sp>
      <p:sp>
        <p:nvSpPr>
          <p:cNvPr id="57362"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36763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1723689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837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837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837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837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838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838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838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838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838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58385"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a:t>
            </a:r>
          </a:p>
        </p:txBody>
      </p:sp>
      <p:sp>
        <p:nvSpPr>
          <p:cNvPr id="58386"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36866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9189724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5939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939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39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39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39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40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940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40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40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5940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5940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5940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5940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5940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59409"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p:txBody>
      </p:sp>
      <p:sp>
        <p:nvSpPr>
          <p:cNvPr id="59410"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369686"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9644024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041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042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042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42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042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042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043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043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043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0433"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60434" name="Text Box 21"/>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370710"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52640283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144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144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4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4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4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4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144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5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5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145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145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145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145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145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1457"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61458" name="Text Box 20"/>
          <p:cNvSpPr txBox="1">
            <a:spLocks noChangeArrowheads="1"/>
          </p:cNvSpPr>
          <p:nvPr/>
        </p:nvSpPr>
        <p:spPr bwMode="auto">
          <a:xfrm>
            <a:off x="6516688" y="4203701"/>
            <a:ext cx="3949700"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a:t>
            </a:r>
            <a:r>
              <a:rPr lang="en-US" altLang="zh-CN" sz="2000" b="1">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37173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26461454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246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246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6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247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247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247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247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247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247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248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2481"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endParaRPr lang="zh-CN" altLang="en-US" sz="1800" b="1">
              <a:latin typeface="Times New Roman" panose="02020603050405020304" pitchFamily="18" charset="0"/>
            </a:endParaRPr>
          </a:p>
        </p:txBody>
      </p:sp>
      <p:sp>
        <p:nvSpPr>
          <p:cNvPr id="62482" name="Text Box 20"/>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37275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46753115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349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349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349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49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350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350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350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350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350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3505" name="Text Box 19"/>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350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a:t>
            </a:r>
          </a:p>
        </p:txBody>
      </p:sp>
      <p:sp>
        <p:nvSpPr>
          <p:cNvPr id="37378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69513660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451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451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1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1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1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2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452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2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452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452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452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452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452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452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4529"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453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a:t>
            </a:r>
          </a:p>
        </p:txBody>
      </p:sp>
      <p:sp>
        <p:nvSpPr>
          <p:cNvPr id="37480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7574389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Rectangle 2"/>
          <p:cNvSpPr>
            <a:spLocks noChangeArrowheads="1"/>
          </p:cNvSpPr>
          <p:nvPr/>
        </p:nvSpPr>
        <p:spPr bwMode="auto">
          <a:xfrm>
            <a:off x="1062037" y="11112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
        <p:nvSpPr>
          <p:cNvPr id="19459"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1946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2519"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 </a:t>
            </a:r>
          </a:p>
        </p:txBody>
      </p:sp>
      <p:sp>
        <p:nvSpPr>
          <p:cNvPr id="19462"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463"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464"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465"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490"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9467"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468"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493"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76494"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76495"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76496"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76497" name="Text Box 17"/>
          <p:cNvSpPr txBox="1">
            <a:spLocks noChangeArrowheads="1"/>
          </p:cNvSpPr>
          <p:nvPr/>
        </p:nvSpPr>
        <p:spPr bwMode="auto">
          <a:xfrm>
            <a:off x="7302500" y="2155825"/>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276498"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Tree>
    <p:extLst>
      <p:ext uri="{BB962C8B-B14F-4D97-AF65-F5344CB8AC3E}">
        <p14:creationId xmlns:p14="http://schemas.microsoft.com/office/powerpoint/2010/main" val="5981558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76490"/>
                                        </p:tgtEl>
                                        <p:attrNameLst>
                                          <p:attrName>style.visibility</p:attrName>
                                        </p:attrNameLst>
                                      </p:cBhvr>
                                      <p:to>
                                        <p:strVal val="visible"/>
                                      </p:to>
                                    </p:set>
                                    <p:animEffect transition="in" filter="blinds(horizontal)">
                                      <p:cBhvr>
                                        <p:cTn id="7" dur="500"/>
                                        <p:tgtEl>
                                          <p:spTgt spid="276490"/>
                                        </p:tgtEl>
                                      </p:cBhvr>
                                    </p:animEffect>
                                  </p:childTnLst>
                                </p:cTn>
                              </p:par>
                              <p:par>
                                <p:cTn id="8" presetID="3" presetClass="entr" presetSubtype="10" fill="hold" nodeType="withEffect">
                                  <p:stCondLst>
                                    <p:cond delay="0"/>
                                  </p:stCondLst>
                                  <p:childTnLst>
                                    <p:set>
                                      <p:cBhvr>
                                        <p:cTn id="9" dur="1" fill="hold">
                                          <p:stCondLst>
                                            <p:cond delay="0"/>
                                          </p:stCondLst>
                                        </p:cTn>
                                        <p:tgtEl>
                                          <p:spTgt spid="276493"/>
                                        </p:tgtEl>
                                        <p:attrNameLst>
                                          <p:attrName>style.visibility</p:attrName>
                                        </p:attrNameLst>
                                      </p:cBhvr>
                                      <p:to>
                                        <p:strVal val="visible"/>
                                      </p:to>
                                    </p:set>
                                    <p:animEffect transition="in" filter="blinds(horizontal)">
                                      <p:cBhvr>
                                        <p:cTn id="10" dur="500"/>
                                        <p:tgtEl>
                                          <p:spTgt spid="276493"/>
                                        </p:tgtEl>
                                      </p:cBhvr>
                                    </p:animEffect>
                                  </p:childTnLst>
                                </p:cTn>
                              </p:par>
                              <p:par>
                                <p:cTn id="11" presetID="3" presetClass="entr" presetSubtype="10" fill="hold" nodeType="withEffect">
                                  <p:stCondLst>
                                    <p:cond delay="0"/>
                                  </p:stCondLst>
                                  <p:childTnLst>
                                    <p:set>
                                      <p:cBhvr>
                                        <p:cTn id="12" dur="1" fill="hold">
                                          <p:stCondLst>
                                            <p:cond delay="0"/>
                                          </p:stCondLst>
                                        </p:cTn>
                                        <p:tgtEl>
                                          <p:spTgt spid="276494"/>
                                        </p:tgtEl>
                                        <p:attrNameLst>
                                          <p:attrName>style.visibility</p:attrName>
                                        </p:attrNameLst>
                                      </p:cBhvr>
                                      <p:to>
                                        <p:strVal val="visible"/>
                                      </p:to>
                                    </p:set>
                                    <p:animEffect transition="in" filter="blinds(horizontal)">
                                      <p:cBhvr>
                                        <p:cTn id="13" dur="500"/>
                                        <p:tgtEl>
                                          <p:spTgt spid="276494"/>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276495"/>
                                        </p:tgtEl>
                                        <p:attrNameLst>
                                          <p:attrName>style.visibility</p:attrName>
                                        </p:attrNameLst>
                                      </p:cBhvr>
                                      <p:to>
                                        <p:strVal val="visible"/>
                                      </p:to>
                                    </p:set>
                                    <p:animEffect transition="in" filter="blinds(horizontal)">
                                      <p:cBhvr>
                                        <p:cTn id="16" dur="500"/>
                                        <p:tgtEl>
                                          <p:spTgt spid="276495"/>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276496"/>
                                        </p:tgtEl>
                                        <p:attrNameLst>
                                          <p:attrName>style.visibility</p:attrName>
                                        </p:attrNameLst>
                                      </p:cBhvr>
                                      <p:to>
                                        <p:strVal val="visible"/>
                                      </p:to>
                                    </p:set>
                                    <p:animEffect transition="in" filter="blinds(horizontal)">
                                      <p:cBhvr>
                                        <p:cTn id="19" dur="500"/>
                                        <p:tgtEl>
                                          <p:spTgt spid="276496"/>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3" presetClass="entr" presetSubtype="10" fill="hold" nodeType="clickEffect">
                                  <p:stCondLst>
                                    <p:cond delay="0"/>
                                  </p:stCondLst>
                                  <p:childTnLst>
                                    <p:set>
                                      <p:cBhvr>
                                        <p:cTn id="23" dur="1" fill="hold">
                                          <p:stCondLst>
                                            <p:cond delay="0"/>
                                          </p:stCondLst>
                                        </p:cTn>
                                        <p:tgtEl>
                                          <p:spTgt spid="192519">
                                            <p:txEl>
                                              <p:pRg st="2" end="2"/>
                                            </p:txEl>
                                          </p:spTgt>
                                        </p:tgtEl>
                                        <p:attrNameLst>
                                          <p:attrName>style.visibility</p:attrName>
                                        </p:attrNameLst>
                                      </p:cBhvr>
                                      <p:to>
                                        <p:strVal val="visible"/>
                                      </p:to>
                                    </p:set>
                                    <p:animEffect transition="in" filter="blinds(horizontal)">
                                      <p:cBhvr>
                                        <p:cTn id="24" dur="500"/>
                                        <p:tgtEl>
                                          <p:spTgt spid="192519">
                                            <p:txEl>
                                              <p:pRg st="2" end="2"/>
                                            </p:txEl>
                                          </p:spTgt>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276497"/>
                                        </p:tgtEl>
                                        <p:attrNameLst>
                                          <p:attrName>style.visibility</p:attrName>
                                        </p:attrNameLst>
                                      </p:cBhvr>
                                      <p:to>
                                        <p:strVal val="visible"/>
                                      </p:to>
                                    </p:set>
                                    <p:animEffect transition="in" filter="blinds(horizontal)">
                                      <p:cBhvr>
                                        <p:cTn id="29" dur="500"/>
                                        <p:tgtEl>
                                          <p:spTgt spid="276497"/>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276498"/>
                                        </p:tgtEl>
                                        <p:attrNameLst>
                                          <p:attrName>style.visibility</p:attrName>
                                        </p:attrNameLst>
                                      </p:cBhvr>
                                      <p:to>
                                        <p:strVal val="visible"/>
                                      </p:to>
                                    </p:set>
                                    <p:animEffect transition="in" filter="blinds(horizontal)">
                                      <p:cBhvr>
                                        <p:cTn id="32" dur="500"/>
                                        <p:tgtEl>
                                          <p:spTgt spid="2764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495" grpId="0"/>
      <p:bldP spid="276496" grpId="0"/>
      <p:bldP spid="276497" grpId="0"/>
      <p:bldP spid="276498"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553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554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554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554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554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554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555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555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555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5553"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555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a:t>
            </a:r>
          </a:p>
        </p:txBody>
      </p:sp>
      <p:sp>
        <p:nvSpPr>
          <p:cNvPr id="37582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13349501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656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656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6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6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6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6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656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7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657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657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657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657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657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657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6577"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657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p:txBody>
      </p:sp>
      <p:sp>
        <p:nvSpPr>
          <p:cNvPr id="37685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02309818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758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758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8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759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759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759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759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759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759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F</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760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7601"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760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p:txBody>
      </p:sp>
      <p:sp>
        <p:nvSpPr>
          <p:cNvPr id="37787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51973696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861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861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861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61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862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862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862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862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862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8625"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p>
        </p:txBody>
      </p:sp>
      <p:sp>
        <p:nvSpPr>
          <p:cNvPr id="6862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p:txBody>
      </p:sp>
      <p:sp>
        <p:nvSpPr>
          <p:cNvPr id="378900"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12436377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6963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963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3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3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3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4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964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4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64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6964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964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6964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6964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6964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69649"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6965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p:txBody>
      </p:sp>
      <p:sp>
        <p:nvSpPr>
          <p:cNvPr id="37992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4035982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065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066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066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66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066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066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067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067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i</a:t>
            </a: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067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i</a:t>
            </a:r>
          </a:p>
          <a:p>
            <a:pPr algn="ctr" eaLnBrk="1" hangingPunct="1">
              <a:lnSpc>
                <a:spcPct val="80000"/>
              </a:lnSpc>
            </a:pPr>
            <a:r>
              <a:rPr lang="en-US" altLang="zh-CN" sz="2400" b="1">
                <a:latin typeface="Times New Roman" panose="02020603050405020304" pitchFamily="18" charset="0"/>
              </a:rPr>
              <a:t>#</a:t>
            </a:r>
          </a:p>
        </p:txBody>
      </p:sp>
      <p:sp>
        <p:nvSpPr>
          <p:cNvPr id="70673"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7067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a:t>
            </a:r>
          </a:p>
        </p:txBody>
      </p:sp>
      <p:sp>
        <p:nvSpPr>
          <p:cNvPr id="380949"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23990516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168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168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8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8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8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8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168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9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69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169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169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169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169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169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1697"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iT’E’</a:t>
            </a:r>
            <a:r>
              <a:rPr lang="en-US" altLang="zh-CN" sz="2000">
                <a:latin typeface="Times New Roman" panose="02020603050405020304" pitchFamily="18" charset="0"/>
                <a:sym typeface="Symbol" panose="05050102010706020507" pitchFamily="18" charset="2"/>
              </a:rPr>
              <a:t> </a:t>
            </a:r>
          </a:p>
        </p:txBody>
      </p:sp>
      <p:sp>
        <p:nvSpPr>
          <p:cNvPr id="7169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a:t>
            </a:r>
          </a:p>
        </p:txBody>
      </p:sp>
      <p:sp>
        <p:nvSpPr>
          <p:cNvPr id="38197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71953072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270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270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0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271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271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271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271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271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271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272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2721"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7272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a:t>
            </a:r>
          </a:p>
        </p:txBody>
      </p:sp>
      <p:sp>
        <p:nvSpPr>
          <p:cNvPr id="382996"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017997239"/>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373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373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373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373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374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374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374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374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374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3745"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7374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p:txBody>
      </p:sp>
      <p:sp>
        <p:nvSpPr>
          <p:cNvPr id="38402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90229126"/>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475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475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5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5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5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6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476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6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476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476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476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476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476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476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4769"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7477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a:t>
            </a:r>
          </a:p>
        </p:txBody>
      </p:sp>
      <p:sp>
        <p:nvSpPr>
          <p:cNvPr id="385045"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0821475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048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48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a:t>
            </a:r>
          </a:p>
        </p:txBody>
      </p:sp>
      <p:sp>
        <p:nvSpPr>
          <p:cNvPr id="20485"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6"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7"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8"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9"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490"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1"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2"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0493"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494"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0495"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0496" name="Text Box 17"/>
          <p:cNvSpPr txBox="1">
            <a:spLocks noChangeArrowheads="1"/>
          </p:cNvSpPr>
          <p:nvPr/>
        </p:nvSpPr>
        <p:spPr bwMode="auto">
          <a:xfrm>
            <a:off x="7302500" y="2155825"/>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algn="ctr" eaLnBrk="1" hangingPunct="1">
              <a:lnSpc>
                <a:spcPct val="80000"/>
              </a:lnSpc>
            </a:pPr>
            <a:r>
              <a:rPr lang="en-US" altLang="zh-CN" sz="2400" b="1">
                <a:latin typeface="Times New Roman" panose="02020603050405020304" pitchFamily="18" charset="0"/>
              </a:rPr>
              <a:t>#</a:t>
            </a:r>
          </a:p>
        </p:txBody>
      </p:sp>
      <p:sp>
        <p:nvSpPr>
          <p:cNvPr id="20497"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77523" name="Text Box 19"/>
          <p:cNvSpPr txBox="1">
            <a:spLocks noChangeArrowheads="1"/>
          </p:cNvSpPr>
          <p:nvPr/>
        </p:nvSpPr>
        <p:spPr bwMode="auto">
          <a:xfrm>
            <a:off x="6516689" y="4203701"/>
            <a:ext cx="6492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p>
        </p:txBody>
      </p:sp>
      <p:sp>
        <p:nvSpPr>
          <p:cNvPr id="277524"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1015917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77523"/>
                                        </p:tgtEl>
                                        <p:attrNameLst>
                                          <p:attrName>style.visibility</p:attrName>
                                        </p:attrNameLst>
                                      </p:cBhvr>
                                      <p:to>
                                        <p:strVal val="visible"/>
                                      </p:to>
                                    </p:set>
                                    <p:animEffect transition="in" filter="blinds(horizontal)">
                                      <p:cBhvr>
                                        <p:cTn id="7" dur="500"/>
                                        <p:tgtEl>
                                          <p:spTgt spid="2775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7523"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577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578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578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578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578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578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579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579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579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5793" name="Text Box 18"/>
          <p:cNvSpPr txBox="1">
            <a:spLocks noChangeArrowheads="1"/>
          </p:cNvSpPr>
          <p:nvPr/>
        </p:nvSpPr>
        <p:spPr bwMode="auto">
          <a:xfrm>
            <a:off x="6516688" y="4203701"/>
            <a:ext cx="39497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p:txBody>
      </p:sp>
      <p:sp>
        <p:nvSpPr>
          <p:cNvPr id="7579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a:t>
            </a:r>
          </a:p>
        </p:txBody>
      </p:sp>
      <p:sp>
        <p:nvSpPr>
          <p:cNvPr id="386068"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6687350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680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680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0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0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0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0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680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1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681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681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681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681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681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681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6817"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a:sym typeface="Symbol" panose="05050102010706020507" pitchFamily="18" charset="2"/>
              </a:rPr>
              <a:t> </a:t>
            </a:r>
          </a:p>
        </p:txBody>
      </p:sp>
      <p:sp>
        <p:nvSpPr>
          <p:cNvPr id="7681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a:t>
            </a:r>
          </a:p>
        </p:txBody>
      </p:sp>
      <p:sp>
        <p:nvSpPr>
          <p:cNvPr id="38709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7702487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782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782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2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783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783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783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783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783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783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784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7841"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a:sym typeface="Symbol" panose="05050102010706020507" pitchFamily="18" charset="2"/>
              </a:rPr>
              <a:t> </a:t>
            </a:r>
          </a:p>
        </p:txBody>
      </p:sp>
      <p:sp>
        <p:nvSpPr>
          <p:cNvPr id="7784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p:txBody>
      </p:sp>
      <p:sp>
        <p:nvSpPr>
          <p:cNvPr id="388117"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2626931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885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8852"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3"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4"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5"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6"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8857"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8"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859"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8860"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8861"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8862"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8863"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78864"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8865"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a:sym typeface="Symbol" panose="05050102010706020507" pitchFamily="18" charset="2"/>
              </a:rPr>
              <a:t> </a:t>
            </a:r>
          </a:p>
        </p:txBody>
      </p:sp>
      <p:sp>
        <p:nvSpPr>
          <p:cNvPr id="7886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a:t>
            </a:r>
            <a:endParaRPr lang="zh-CN" altLang="en-US" sz="1800" b="1">
              <a:latin typeface="Times New Roman" panose="02020603050405020304" pitchFamily="18" charset="0"/>
            </a:endParaRPr>
          </a:p>
        </p:txBody>
      </p:sp>
      <p:sp>
        <p:nvSpPr>
          <p:cNvPr id="391189"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61642852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7987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9876"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77"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78"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79"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80"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9881"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82"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883"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79884"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79885"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79886"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79887"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p:txBody>
      </p:sp>
      <p:sp>
        <p:nvSpPr>
          <p:cNvPr id="79888"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79889"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a:sym typeface="Symbol" panose="05050102010706020507" pitchFamily="18" charset="2"/>
              </a:rPr>
              <a:t> </a:t>
            </a:r>
          </a:p>
        </p:txBody>
      </p:sp>
      <p:sp>
        <p:nvSpPr>
          <p:cNvPr id="79890"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a:t>
            </a:r>
            <a:endParaRPr lang="zh-CN" altLang="en-US" sz="1800" b="1">
              <a:latin typeface="Times New Roman" panose="02020603050405020304" pitchFamily="18" charset="0"/>
            </a:endParaRPr>
          </a:p>
        </p:txBody>
      </p:sp>
      <p:sp>
        <p:nvSpPr>
          <p:cNvPr id="392212"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891761397"/>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80899"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0900"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1"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2"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3"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4"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0905"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6"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0907"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80908"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0909"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80910"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80911"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p:txBody>
      </p:sp>
      <p:sp>
        <p:nvSpPr>
          <p:cNvPr id="80912"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80913"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p>
        </p:txBody>
      </p:sp>
      <p:sp>
        <p:nvSpPr>
          <p:cNvPr id="80914"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a:t>
            </a:r>
            <a:endParaRPr lang="zh-CN" altLang="en-US" sz="1800" b="1">
              <a:latin typeface="Times New Roman" panose="02020603050405020304" pitchFamily="18" charset="0"/>
            </a:endParaRPr>
          </a:p>
        </p:txBody>
      </p:sp>
      <p:sp>
        <p:nvSpPr>
          <p:cNvPr id="393236" name="Rectangle 20"/>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89376889"/>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8192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1924"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25"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26"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27"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28"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1929"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30"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31"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81932"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1933"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81934"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81935"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p:txBody>
      </p:sp>
      <p:sp>
        <p:nvSpPr>
          <p:cNvPr id="81936"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81937"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p>
        </p:txBody>
      </p:sp>
      <p:sp>
        <p:nvSpPr>
          <p:cNvPr id="8193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                </a:t>
            </a:r>
            <a:r>
              <a:rPr lang="zh-CN" altLang="en-US" sz="1800" b="1">
                <a:latin typeface="Times New Roman" panose="02020603050405020304" pitchFamily="18" charset="0"/>
              </a:rPr>
              <a:t>成功</a:t>
            </a:r>
          </a:p>
        </p:txBody>
      </p:sp>
      <p:sp>
        <p:nvSpPr>
          <p:cNvPr id="394261"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44447617"/>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8294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2948" name="Line 5"/>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49" name="Line 6"/>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0" name="Line 7"/>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1" name="Line 8"/>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2" name="Rectangle 9"/>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2953" name="Line 10"/>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4" name="Line 11"/>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2955" name="Rectangle 12"/>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82956" name="Rectangle 13"/>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82957" name="Text Box 14"/>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82958" name="Text Box 15"/>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82959" name="Text Box 16"/>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a:t>
            </a:r>
          </a:p>
        </p:txBody>
      </p:sp>
      <p:sp>
        <p:nvSpPr>
          <p:cNvPr id="82960" name="Text Box 17"/>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a:t>
            </a:r>
          </a:p>
        </p:txBody>
      </p:sp>
      <p:sp>
        <p:nvSpPr>
          <p:cNvPr id="82961" name="Text Box 18"/>
          <p:cNvSpPr txBox="1">
            <a:spLocks noChangeArrowheads="1"/>
          </p:cNvSpPr>
          <p:nvPr/>
        </p:nvSpPr>
        <p:spPr bwMode="auto">
          <a:xfrm>
            <a:off x="6516688" y="4203701"/>
            <a:ext cx="3949700" cy="1311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000" b="1">
                <a:latin typeface="Times New Roman" panose="02020603050405020304" pitchFamily="18" charset="0"/>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TE’  FT’E’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E’</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a:t>
            </a:r>
            <a:r>
              <a:rPr lang="en-US" altLang="zh-CN" sz="2000">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a:t>
            </a:r>
            <a:r>
              <a:rPr lang="en-US" altLang="zh-CN" sz="2000" b="1">
                <a:latin typeface="Times New Roman" panose="02020603050405020304" pitchFamily="18" charset="0"/>
                <a:sym typeface="Symbol" panose="05050102010706020507" pitchFamily="18" charset="2"/>
              </a:rPr>
              <a:t>FT’E’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a:t>
            </a:r>
            <a:r>
              <a:rPr lang="en-US" altLang="zh-CN" sz="2000" b="1">
                <a:latin typeface="Times New Roman" panose="02020603050405020304" pitchFamily="18" charset="0"/>
                <a:sym typeface="Symbol" panose="05050102010706020507" pitchFamily="18" charset="2"/>
              </a:rPr>
              <a:t>FT’E’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T’E’</a:t>
            </a:r>
            <a:r>
              <a:rPr lang="en-US" altLang="zh-CN" sz="2000">
                <a:latin typeface="Times New Roman" panose="02020603050405020304" pitchFamily="18" charset="0"/>
                <a:sym typeface="Symbol" panose="05050102010706020507" pitchFamily="18" charset="2"/>
              </a:rPr>
              <a:t> </a:t>
            </a:r>
          </a:p>
          <a:p>
            <a:pPr eaLnBrk="1" hangingPunct="1"/>
            <a:r>
              <a:rPr lang="en-US" altLang="zh-CN" sz="2000" b="1">
                <a:latin typeface="Times New Roman" panose="02020603050405020304" pitchFamily="18" charset="0"/>
                <a:sym typeface="Symbol" panose="05050102010706020507" pitchFamily="18" charset="2"/>
              </a:rPr>
              <a:t>     </a:t>
            </a:r>
            <a:r>
              <a:rPr lang="en-US" altLang="zh-CN" sz="2000" b="1">
                <a:solidFill>
                  <a:srgbClr val="FF9900"/>
                </a:solidFill>
                <a:latin typeface="Times New Roman" panose="02020603050405020304" pitchFamily="18" charset="0"/>
                <a:sym typeface="Symbol" panose="05050102010706020507" pitchFamily="18" charset="2"/>
              </a:rPr>
              <a:t>i+i*i</a:t>
            </a:r>
            <a:r>
              <a:rPr lang="en-US" altLang="zh-CN" sz="2000" b="1">
                <a:latin typeface="Times New Roman" panose="02020603050405020304" pitchFamily="18" charset="0"/>
                <a:sym typeface="Symbol" panose="05050102010706020507" pitchFamily="18" charset="2"/>
              </a:rPr>
              <a:t>E’</a:t>
            </a:r>
            <a:r>
              <a:rPr lang="en-US" altLang="zh-CN" sz="2000">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 </a:t>
            </a:r>
            <a:r>
              <a:rPr lang="en-US" altLang="zh-CN" sz="2000" b="1">
                <a:solidFill>
                  <a:srgbClr val="FF9900"/>
                </a:solidFill>
                <a:latin typeface="Times New Roman" panose="02020603050405020304" pitchFamily="18" charset="0"/>
                <a:sym typeface="Symbol" panose="05050102010706020507" pitchFamily="18" charset="2"/>
              </a:rPr>
              <a:t>i+i*i</a:t>
            </a:r>
          </a:p>
        </p:txBody>
      </p:sp>
      <p:sp>
        <p:nvSpPr>
          <p:cNvPr id="82962"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T</a:t>
            </a:r>
            <a:r>
              <a:rPr lang="en-US" altLang="en-US" sz="1800" b="1">
                <a:latin typeface="Times New Roman" panose="02020603050405020304" pitchFamily="18" charset="0"/>
              </a:rPr>
              <a:t>→FT’</a:t>
            </a:r>
            <a:endParaRPr lang="en-US" altLang="zh-CN" sz="1800" b="1">
              <a:latin typeface="Times New Roman" panose="02020603050405020304" pitchFamily="18" charset="0"/>
            </a:endParaRPr>
          </a:p>
          <a:p>
            <a:pPr eaLnBrk="1" hangingPunct="1">
              <a:spcBef>
                <a:spcPct val="0"/>
              </a:spcBef>
              <a:buClrTx/>
              <a:buSzTx/>
              <a:buFontTx/>
              <a:buAutoNum type="arabicParenBoth"/>
            </a:pPr>
            <a:r>
              <a:rPr lang="en-US" altLang="zh-CN" sz="1800" b="1">
                <a:latin typeface="Times New Roman" panose="02020603050405020304" pitchFamily="18" charset="0"/>
              </a:rPr>
              <a:t>    # E’T’F          i+i*i #             F→i</a:t>
            </a:r>
          </a:p>
          <a:p>
            <a:pPr eaLnBrk="1" hangingPunct="1">
              <a:spcBef>
                <a:spcPct val="0"/>
              </a:spcBef>
              <a:buClrTx/>
              <a:buSzTx/>
              <a:buFontTx/>
              <a:buAutoNum type="arabicParenBoth"/>
            </a:pPr>
            <a:r>
              <a:rPr lang="en-US" altLang="zh-CN" sz="1800" b="1">
                <a:latin typeface="Times New Roman" panose="02020603050405020304" pitchFamily="18" charset="0"/>
              </a:rPr>
              <a:t>    # E’T’i           i+i*i # </a:t>
            </a:r>
          </a:p>
          <a:p>
            <a:pPr eaLnBrk="1" hangingPunct="1">
              <a:spcBef>
                <a:spcPct val="0"/>
              </a:spcBef>
              <a:buClrTx/>
              <a:buSzTx/>
              <a:buFontTx/>
              <a:buAutoNum type="arabicParenBoth"/>
            </a:pPr>
            <a:r>
              <a:rPr lang="en-US" altLang="zh-CN" sz="1800" b="1">
                <a:latin typeface="Times New Roman" panose="02020603050405020304" pitchFamily="18" charset="0"/>
              </a:rPr>
              <a:t>    # E’T’             +i*i #             T’→ε</a:t>
            </a:r>
          </a:p>
          <a:p>
            <a:pPr eaLnBrk="1" hangingPunct="1">
              <a:spcBef>
                <a:spcPct val="0"/>
              </a:spcBef>
              <a:buClrTx/>
              <a:buSzTx/>
              <a:buFontTx/>
              <a:buAutoNum type="arabicParenBoth"/>
            </a:pPr>
            <a:r>
              <a:rPr lang="en-US" altLang="zh-CN" sz="1800" b="1">
                <a:latin typeface="Times New Roman" panose="02020603050405020304" pitchFamily="18" charset="0"/>
              </a:rPr>
              <a:t>    # E’                 +i*i #           E’→+TE’</a:t>
            </a:r>
          </a:p>
          <a:p>
            <a:pPr eaLnBrk="1" hangingPunct="1">
              <a:spcBef>
                <a:spcPct val="0"/>
              </a:spcBef>
              <a:buClrTx/>
              <a:buSzTx/>
              <a:buFontTx/>
              <a:buAutoNum type="arabicParenBoth"/>
            </a:pPr>
            <a:r>
              <a:rPr lang="en-US" altLang="zh-CN" sz="1800" b="1">
                <a:latin typeface="Times New Roman" panose="02020603050405020304" pitchFamily="18" charset="0"/>
              </a:rPr>
              <a:t>    # E’T+            +i*i # </a:t>
            </a:r>
          </a:p>
          <a:p>
            <a:pPr eaLnBrk="1" hangingPunct="1">
              <a:spcBef>
                <a:spcPct val="0"/>
              </a:spcBef>
              <a:buClrTx/>
              <a:buSzTx/>
              <a:buFontTx/>
              <a:buAutoNum type="arabicParenBoth"/>
            </a:pPr>
            <a:r>
              <a:rPr lang="en-US" altLang="zh-CN" sz="1800" b="1">
                <a:latin typeface="Times New Roman" panose="02020603050405020304" pitchFamily="18" charset="0"/>
              </a:rPr>
              <a:t>    # E’ T                i*i #             T→FT’</a:t>
            </a:r>
          </a:p>
          <a:p>
            <a:pPr eaLnBrk="1" hangingPunct="1">
              <a:spcBef>
                <a:spcPct val="0"/>
              </a:spcBef>
              <a:buClrTx/>
              <a:buSzTx/>
              <a:buFontTx/>
              <a:buAutoNum type="arabicParenBoth"/>
            </a:pPr>
            <a:r>
              <a:rPr lang="en-US" altLang="zh-CN" sz="1800" b="1">
                <a:latin typeface="Times New Roman" panose="02020603050405020304" pitchFamily="18" charset="0"/>
              </a:rPr>
              <a:t>    # E’T’F             i*i #              F→i</a:t>
            </a:r>
          </a:p>
          <a:p>
            <a:pPr eaLnBrk="1" hangingPunct="1">
              <a:spcBef>
                <a:spcPct val="0"/>
              </a:spcBef>
              <a:buClrTx/>
              <a:buSzTx/>
              <a:buFontTx/>
              <a:buAutoNum type="arabicParenBoth"/>
            </a:pPr>
            <a:r>
              <a:rPr lang="en-US" altLang="zh-CN" sz="1800" b="1">
                <a:latin typeface="Times New Roman" panose="02020603050405020304" pitchFamily="18" charset="0"/>
              </a:rPr>
              <a:t>    # E’T’i              i*i #                        </a:t>
            </a:r>
          </a:p>
          <a:p>
            <a:pPr eaLnBrk="1" hangingPunct="1">
              <a:spcBef>
                <a:spcPct val="0"/>
              </a:spcBef>
              <a:buClrTx/>
              <a:buSzTx/>
              <a:buFontTx/>
              <a:buAutoNum type="arabicParenBoth"/>
            </a:pPr>
            <a:r>
              <a:rPr lang="en-US" altLang="zh-CN" sz="1800" b="1">
                <a:latin typeface="Times New Roman" panose="02020603050405020304" pitchFamily="18" charset="0"/>
              </a:rPr>
              <a:t>    # E’T’                *i #             T’→*FT’</a:t>
            </a:r>
          </a:p>
          <a:p>
            <a:pPr eaLnBrk="1" hangingPunct="1">
              <a:spcBef>
                <a:spcPct val="0"/>
              </a:spcBef>
              <a:buClrTx/>
              <a:buSzTx/>
              <a:buFontTx/>
              <a:buAutoNum type="arabicParenBoth"/>
            </a:pPr>
            <a:r>
              <a:rPr lang="en-US" altLang="zh-CN" sz="1800" b="1">
                <a:latin typeface="Times New Roman" panose="02020603050405020304" pitchFamily="18" charset="0"/>
              </a:rPr>
              <a:t>    # E’T’F*            *i #                        </a:t>
            </a:r>
          </a:p>
          <a:p>
            <a:pPr eaLnBrk="1" hangingPunct="1">
              <a:spcBef>
                <a:spcPct val="0"/>
              </a:spcBef>
              <a:buClrTx/>
              <a:buSzTx/>
              <a:buFontTx/>
              <a:buAutoNum type="arabicParenBoth"/>
            </a:pPr>
            <a:r>
              <a:rPr lang="en-US" altLang="zh-CN" sz="1800" b="1">
                <a:latin typeface="Times New Roman" panose="02020603050405020304" pitchFamily="18" charset="0"/>
              </a:rPr>
              <a:t>    # E’T’F                i #              F→i</a:t>
            </a:r>
          </a:p>
          <a:p>
            <a:pPr eaLnBrk="1" hangingPunct="1">
              <a:spcBef>
                <a:spcPct val="0"/>
              </a:spcBef>
              <a:buClrTx/>
              <a:buSzTx/>
              <a:buFontTx/>
              <a:buAutoNum type="arabicParenBoth"/>
            </a:pPr>
            <a:r>
              <a:rPr lang="en-US" altLang="zh-CN" sz="1800" b="1">
                <a:latin typeface="Times New Roman" panose="02020603050405020304" pitchFamily="18" charset="0"/>
              </a:rPr>
              <a:t>    # E’T’i                 i #                        </a:t>
            </a:r>
          </a:p>
          <a:p>
            <a:pPr eaLnBrk="1" hangingPunct="1">
              <a:spcBef>
                <a:spcPct val="0"/>
              </a:spcBef>
              <a:buClrTx/>
              <a:buSzTx/>
              <a:buFontTx/>
              <a:buAutoNum type="arabicParenBoth"/>
            </a:pPr>
            <a:r>
              <a:rPr lang="en-US" altLang="zh-CN" sz="1800" b="1">
                <a:latin typeface="Times New Roman" panose="02020603050405020304" pitchFamily="18" charset="0"/>
              </a:rPr>
              <a:t>    # E’T’                    #              T’→ε</a:t>
            </a:r>
          </a:p>
          <a:p>
            <a:pPr eaLnBrk="1" hangingPunct="1">
              <a:spcBef>
                <a:spcPct val="0"/>
              </a:spcBef>
              <a:buClrTx/>
              <a:buSzTx/>
              <a:buFontTx/>
              <a:buAutoNum type="arabicParenBoth"/>
            </a:pPr>
            <a:r>
              <a:rPr lang="en-US" altLang="zh-CN" sz="1800" b="1">
                <a:latin typeface="Times New Roman" panose="02020603050405020304" pitchFamily="18" charset="0"/>
              </a:rPr>
              <a:t>    # E’                        #              E’→ε</a:t>
            </a:r>
          </a:p>
          <a:p>
            <a:pPr eaLnBrk="1" hangingPunct="1">
              <a:spcBef>
                <a:spcPct val="0"/>
              </a:spcBef>
              <a:buClrTx/>
              <a:buSzTx/>
              <a:buFontTx/>
              <a:buAutoNum type="arabicParenBoth"/>
            </a:pPr>
            <a:r>
              <a:rPr lang="en-US" altLang="zh-CN" sz="1800" b="1">
                <a:latin typeface="Times New Roman" panose="02020603050405020304" pitchFamily="18" charset="0"/>
              </a:rPr>
              <a:t>    #                             #                </a:t>
            </a:r>
            <a:r>
              <a:rPr lang="zh-CN" altLang="en-US" sz="1800" b="1">
                <a:latin typeface="Times New Roman" panose="02020603050405020304" pitchFamily="18" charset="0"/>
              </a:rPr>
              <a:t>成功</a:t>
            </a:r>
          </a:p>
        </p:txBody>
      </p:sp>
      <p:sp>
        <p:nvSpPr>
          <p:cNvPr id="398358"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
        <p:nvSpPr>
          <p:cNvPr id="2" name="矩形 1"/>
          <p:cNvSpPr/>
          <p:nvPr/>
        </p:nvSpPr>
        <p:spPr>
          <a:xfrm>
            <a:off x="6757987" y="1561565"/>
            <a:ext cx="5024437" cy="1200329"/>
          </a:xfrm>
          <a:prstGeom prst="rect">
            <a:avLst/>
          </a:prstGeom>
          <a:solidFill>
            <a:schemeClr val="bg1"/>
          </a:solidFill>
        </p:spPr>
        <p:txBody>
          <a:bodyPr wrap="square">
            <a:spAutoFit/>
          </a:bodyPr>
          <a:lstStyle/>
          <a:p>
            <a:pPr algn="just">
              <a:spcBef>
                <a:spcPct val="20000"/>
              </a:spcBef>
              <a:buClr>
                <a:schemeClr val="folHlink"/>
              </a:buClr>
              <a:buSzPct val="60000"/>
              <a:buFont typeface="Wingdings" pitchFamily="2" charset="2"/>
              <a:buNone/>
              <a:defRPr/>
            </a:pPr>
            <a:r>
              <a:rPr lang="zh-CN" altLang="en-US" dirty="0">
                <a:solidFill>
                  <a:srgbClr val="011893"/>
                </a:solidFill>
                <a:effectLst>
                  <a:outerShdw blurRad="38100" dist="38100" dir="2700000" algn="tl">
                    <a:srgbClr val="000000"/>
                  </a:outerShdw>
                </a:effectLst>
                <a:latin typeface="宋体" pitchFamily="2" charset="-122"/>
              </a:rPr>
              <a:t>由上述分析过程可以看出，在分析的每一时刻，当前已读过的符号与栈中的符号一起总是构成了当前的左句型，ＬＬ（１）分析器确实构造了输入串的一个最左推导。</a:t>
            </a:r>
          </a:p>
        </p:txBody>
      </p:sp>
    </p:spTree>
    <p:extLst>
      <p:ext uri="{BB962C8B-B14F-4D97-AF65-F5344CB8AC3E}">
        <p14:creationId xmlns:p14="http://schemas.microsoft.com/office/powerpoint/2010/main" val="3968426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62"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399363"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sp>
        <p:nvSpPr>
          <p:cNvPr id="399371" name="Rectangle 11"/>
          <p:cNvSpPr>
            <a:spLocks noChangeArrowheads="1"/>
          </p:cNvSpPr>
          <p:nvPr/>
        </p:nvSpPr>
        <p:spPr bwMode="auto">
          <a:xfrm>
            <a:off x="1743076" y="1528764"/>
            <a:ext cx="8836025" cy="140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0" hangingPunct="0">
              <a:lnSpc>
                <a:spcPct val="125000"/>
              </a:lnSpc>
              <a:buClr>
                <a:schemeClr val="accent1"/>
              </a:buClr>
              <a:buSzPct val="80000"/>
              <a:buFont typeface="Wingdings 2" panose="05020102010507070707" pitchFamily="18" charset="2"/>
              <a:buNone/>
            </a:pPr>
            <a:r>
              <a:rPr lang="en-US" altLang="zh-CN" sz="2300" b="1">
                <a:latin typeface="Times New Roman" panose="02020603050405020304" pitchFamily="18" charset="0"/>
              </a:rPr>
              <a:t>     1</a:t>
            </a:r>
            <a:r>
              <a:rPr lang="zh-CN" altLang="en-US" sz="2300" b="1">
                <a:latin typeface="Times New Roman" panose="02020603050405020304" pitchFamily="18" charset="0"/>
              </a:rPr>
              <a:t>、分析开始时，首先将符号</a:t>
            </a:r>
            <a:r>
              <a:rPr lang="en-US" altLang="zh-CN" sz="2300" b="1">
                <a:latin typeface="Times New Roman" panose="02020603050405020304" pitchFamily="18" charset="0"/>
              </a:rPr>
              <a:t>#</a:t>
            </a:r>
            <a:r>
              <a:rPr lang="zh-CN" altLang="en-US" sz="2300" b="1">
                <a:latin typeface="Times New Roman" panose="02020603050405020304" pitchFamily="18" charset="0"/>
              </a:rPr>
              <a:t>及文法的开始符号</a:t>
            </a:r>
            <a:r>
              <a:rPr lang="en-US" altLang="zh-CN" sz="2300" b="1">
                <a:latin typeface="Times New Roman" panose="02020603050405020304" pitchFamily="18" charset="0"/>
              </a:rPr>
              <a:t>E</a:t>
            </a:r>
            <a:r>
              <a:rPr lang="zh-CN" altLang="en-US" sz="2300" b="1">
                <a:latin typeface="Times New Roman" panose="02020603050405020304" pitchFamily="18" charset="0"/>
              </a:rPr>
              <a:t>依次置于分析栈的底部，并把各指示器调整至起始位置，即分别指向分析栈的栈顶元素和输入串的首字符。</a:t>
            </a:r>
          </a:p>
        </p:txBody>
      </p:sp>
      <p:sp>
        <p:nvSpPr>
          <p:cNvPr id="399372" name="Rectangle 12"/>
          <p:cNvSpPr>
            <a:spLocks noChangeArrowheads="1"/>
          </p:cNvSpPr>
          <p:nvPr/>
        </p:nvSpPr>
        <p:spPr bwMode="auto">
          <a:xfrm>
            <a:off x="4692650" y="3722688"/>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99373" name="Rectangle 13"/>
          <p:cNvSpPr>
            <a:spLocks noChangeArrowheads="1"/>
          </p:cNvSpPr>
          <p:nvPr/>
        </p:nvSpPr>
        <p:spPr bwMode="auto">
          <a:xfrm>
            <a:off x="6699250" y="3722688"/>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399374" name="Rectangle 14"/>
          <p:cNvSpPr>
            <a:spLocks noChangeArrowheads="1"/>
          </p:cNvSpPr>
          <p:nvPr/>
        </p:nvSpPr>
        <p:spPr bwMode="auto">
          <a:xfrm>
            <a:off x="4622800" y="3557588"/>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99375" name="Text Box 15"/>
          <p:cNvSpPr txBox="1">
            <a:spLocks noChangeArrowheads="1"/>
          </p:cNvSpPr>
          <p:nvPr/>
        </p:nvSpPr>
        <p:spPr bwMode="auto">
          <a:xfrm>
            <a:off x="4641850" y="3227389"/>
            <a:ext cx="11430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200" b="1">
                <a:ea typeface="黑体" panose="02010609060101010101" pitchFamily="49" charset="-122"/>
              </a:rPr>
              <a:t>分析栈</a:t>
            </a:r>
          </a:p>
        </p:txBody>
      </p:sp>
      <p:sp>
        <p:nvSpPr>
          <p:cNvPr id="399376" name="Text Box 16"/>
          <p:cNvSpPr txBox="1">
            <a:spLocks noChangeArrowheads="1"/>
          </p:cNvSpPr>
          <p:nvPr/>
        </p:nvSpPr>
        <p:spPr bwMode="auto">
          <a:xfrm>
            <a:off x="6508750" y="3227389"/>
            <a:ext cx="1436688"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200" b="1">
                <a:ea typeface="黑体" panose="02010609060101010101" pitchFamily="49" charset="-122"/>
              </a:rPr>
              <a:t>余留串栈</a:t>
            </a:r>
          </a:p>
        </p:txBody>
      </p:sp>
      <p:sp>
        <p:nvSpPr>
          <p:cNvPr id="399377" name="Text Box 17"/>
          <p:cNvSpPr txBox="1">
            <a:spLocks noChangeArrowheads="1"/>
          </p:cNvSpPr>
          <p:nvPr/>
        </p:nvSpPr>
        <p:spPr bwMode="auto">
          <a:xfrm>
            <a:off x="4972050" y="3833813"/>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lnSpc>
                <a:spcPct val="80000"/>
              </a:lnSpc>
            </a:pPr>
            <a:endParaRPr lang="en-US" altLang="zh-CN" sz="2400" b="1">
              <a:latin typeface="Times New Roman" panose="02020603050405020304" pitchFamily="18" charset="0"/>
            </a:endParaRPr>
          </a:p>
          <a:p>
            <a:pPr algn="ctr">
              <a:lnSpc>
                <a:spcPct val="80000"/>
              </a:lnSpc>
            </a:pPr>
            <a:endParaRPr lang="en-US" altLang="zh-CN" sz="2400" b="1">
              <a:latin typeface="Times New Roman" panose="02020603050405020304" pitchFamily="18" charset="0"/>
            </a:endParaRPr>
          </a:p>
          <a:p>
            <a:pPr algn="ctr">
              <a:lnSpc>
                <a:spcPct val="80000"/>
              </a:lnSpc>
            </a:pPr>
            <a:endParaRPr lang="en-US" altLang="zh-CN" sz="2400" b="1">
              <a:latin typeface="Times New Roman" panose="02020603050405020304" pitchFamily="18" charset="0"/>
            </a:endParaRPr>
          </a:p>
          <a:p>
            <a:pPr algn="ctr">
              <a:lnSpc>
                <a:spcPct val="80000"/>
              </a:lnSpc>
            </a:pPr>
            <a:endParaRPr lang="en-US" altLang="zh-CN" sz="2400" b="1">
              <a:latin typeface="Times New Roman" panose="02020603050405020304" pitchFamily="18" charset="0"/>
            </a:endParaRPr>
          </a:p>
          <a:p>
            <a:pPr algn="ctr">
              <a:lnSpc>
                <a:spcPct val="80000"/>
              </a:lnSpc>
            </a:pPr>
            <a:r>
              <a:rPr lang="en-US" altLang="zh-CN" sz="2400" b="1">
                <a:latin typeface="Times New Roman" panose="02020603050405020304" pitchFamily="18" charset="0"/>
              </a:rPr>
              <a:t>E</a:t>
            </a:r>
          </a:p>
          <a:p>
            <a:pPr algn="ctr">
              <a:lnSpc>
                <a:spcPct val="80000"/>
              </a:lnSpc>
            </a:pPr>
            <a:r>
              <a:rPr lang="en-US" altLang="zh-CN" sz="2400" b="1">
                <a:latin typeface="Times New Roman" panose="02020603050405020304" pitchFamily="18" charset="0"/>
              </a:rPr>
              <a:t>#</a:t>
            </a:r>
          </a:p>
        </p:txBody>
      </p:sp>
      <p:sp>
        <p:nvSpPr>
          <p:cNvPr id="399378" name="Text Box 18"/>
          <p:cNvSpPr txBox="1">
            <a:spLocks noChangeArrowheads="1"/>
          </p:cNvSpPr>
          <p:nvPr/>
        </p:nvSpPr>
        <p:spPr bwMode="auto">
          <a:xfrm>
            <a:off x="6959600" y="3830638"/>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lnSpc>
                <a:spcPct val="80000"/>
              </a:lnSpc>
            </a:pPr>
            <a:r>
              <a:rPr lang="en-US" altLang="zh-CN" sz="2400" b="1">
                <a:latin typeface="Times New Roman" panose="02020603050405020304" pitchFamily="18" charset="0"/>
              </a:rPr>
              <a:t>i+i*i</a:t>
            </a:r>
          </a:p>
          <a:p>
            <a:pPr algn="ctr">
              <a:lnSpc>
                <a:spcPct val="80000"/>
              </a:lnSpc>
            </a:pPr>
            <a:r>
              <a:rPr lang="en-US" altLang="zh-CN" sz="2400" b="1">
                <a:latin typeface="Times New Roman" panose="02020603050405020304" pitchFamily="18" charset="0"/>
              </a:rPr>
              <a:t>#</a:t>
            </a:r>
          </a:p>
        </p:txBody>
      </p:sp>
      <p:sp>
        <p:nvSpPr>
          <p:cNvPr id="399379" name="Rectangle 19"/>
          <p:cNvSpPr>
            <a:spLocks noChangeArrowheads="1"/>
          </p:cNvSpPr>
          <p:nvPr/>
        </p:nvSpPr>
        <p:spPr bwMode="auto">
          <a:xfrm>
            <a:off x="5241925" y="2492376"/>
            <a:ext cx="29733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a:latin typeface="Times New Roman" panose="02020603050405020304" pitchFamily="18" charset="0"/>
              </a:rPr>
              <a:t>然后反复执行第</a:t>
            </a:r>
            <a:r>
              <a:rPr lang="en-US" altLang="zh-CN" sz="2300" b="1">
                <a:latin typeface="Times New Roman" panose="02020603050405020304" pitchFamily="18" charset="0"/>
              </a:rPr>
              <a:t>2</a:t>
            </a:r>
            <a:r>
              <a:rPr lang="zh-CN" altLang="en-US" sz="2300" b="1">
                <a:latin typeface="Times New Roman" panose="02020603050405020304" pitchFamily="18" charset="0"/>
              </a:rPr>
              <a:t>步。</a:t>
            </a:r>
          </a:p>
        </p:txBody>
      </p:sp>
    </p:spTree>
    <p:extLst>
      <p:ext uri="{BB962C8B-B14F-4D97-AF65-F5344CB8AC3E}">
        <p14:creationId xmlns:p14="http://schemas.microsoft.com/office/powerpoint/2010/main" val="265432598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99371"/>
                                        </p:tgtEl>
                                        <p:attrNameLst>
                                          <p:attrName>style.visibility</p:attrName>
                                        </p:attrNameLst>
                                      </p:cBhvr>
                                      <p:to>
                                        <p:strVal val="visible"/>
                                      </p:to>
                                    </p:set>
                                    <p:animEffect transition="in" filter="blinds(horizontal)">
                                      <p:cBhvr>
                                        <p:cTn id="7" dur="500"/>
                                        <p:tgtEl>
                                          <p:spTgt spid="39937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99372"/>
                                        </p:tgtEl>
                                        <p:attrNameLst>
                                          <p:attrName>style.visibility</p:attrName>
                                        </p:attrNameLst>
                                      </p:cBhvr>
                                      <p:to>
                                        <p:strVal val="visible"/>
                                      </p:to>
                                    </p:set>
                                    <p:animEffect transition="in" filter="blinds(horizontal)">
                                      <p:cBhvr>
                                        <p:cTn id="12" dur="500"/>
                                        <p:tgtEl>
                                          <p:spTgt spid="399372"/>
                                        </p:tgtEl>
                                      </p:cBhvr>
                                    </p:animEffect>
                                  </p:childTnLst>
                                </p:cTn>
                              </p:par>
                              <p:par>
                                <p:cTn id="13" presetID="3" presetClass="entr" presetSubtype="10" fill="hold" nodeType="withEffect">
                                  <p:stCondLst>
                                    <p:cond delay="0"/>
                                  </p:stCondLst>
                                  <p:childTnLst>
                                    <p:set>
                                      <p:cBhvr>
                                        <p:cTn id="14" dur="1" fill="hold">
                                          <p:stCondLst>
                                            <p:cond delay="0"/>
                                          </p:stCondLst>
                                        </p:cTn>
                                        <p:tgtEl>
                                          <p:spTgt spid="399373"/>
                                        </p:tgtEl>
                                        <p:attrNameLst>
                                          <p:attrName>style.visibility</p:attrName>
                                        </p:attrNameLst>
                                      </p:cBhvr>
                                      <p:to>
                                        <p:strVal val="visible"/>
                                      </p:to>
                                    </p:set>
                                    <p:animEffect transition="in" filter="blinds(horizontal)">
                                      <p:cBhvr>
                                        <p:cTn id="15" dur="500"/>
                                        <p:tgtEl>
                                          <p:spTgt spid="399373"/>
                                        </p:tgtEl>
                                      </p:cBhvr>
                                    </p:animEffect>
                                  </p:childTnLst>
                                </p:cTn>
                              </p:par>
                              <p:par>
                                <p:cTn id="16" presetID="3" presetClass="entr" presetSubtype="10" fill="hold" nodeType="withEffect">
                                  <p:stCondLst>
                                    <p:cond delay="0"/>
                                  </p:stCondLst>
                                  <p:childTnLst>
                                    <p:set>
                                      <p:cBhvr>
                                        <p:cTn id="17" dur="1" fill="hold">
                                          <p:stCondLst>
                                            <p:cond delay="0"/>
                                          </p:stCondLst>
                                        </p:cTn>
                                        <p:tgtEl>
                                          <p:spTgt spid="399374"/>
                                        </p:tgtEl>
                                        <p:attrNameLst>
                                          <p:attrName>style.visibility</p:attrName>
                                        </p:attrNameLst>
                                      </p:cBhvr>
                                      <p:to>
                                        <p:strVal val="visible"/>
                                      </p:to>
                                    </p:set>
                                    <p:animEffect transition="in" filter="blinds(horizontal)">
                                      <p:cBhvr>
                                        <p:cTn id="18" dur="500"/>
                                        <p:tgtEl>
                                          <p:spTgt spid="399374"/>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99375"/>
                                        </p:tgtEl>
                                        <p:attrNameLst>
                                          <p:attrName>style.visibility</p:attrName>
                                        </p:attrNameLst>
                                      </p:cBhvr>
                                      <p:to>
                                        <p:strVal val="visible"/>
                                      </p:to>
                                    </p:set>
                                    <p:animEffect transition="in" filter="blinds(horizontal)">
                                      <p:cBhvr>
                                        <p:cTn id="21" dur="500"/>
                                        <p:tgtEl>
                                          <p:spTgt spid="399375"/>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99376"/>
                                        </p:tgtEl>
                                        <p:attrNameLst>
                                          <p:attrName>style.visibility</p:attrName>
                                        </p:attrNameLst>
                                      </p:cBhvr>
                                      <p:to>
                                        <p:strVal val="visible"/>
                                      </p:to>
                                    </p:set>
                                    <p:animEffect transition="in" filter="blinds(horizontal)">
                                      <p:cBhvr>
                                        <p:cTn id="24" dur="500"/>
                                        <p:tgtEl>
                                          <p:spTgt spid="399376"/>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99377"/>
                                        </p:tgtEl>
                                        <p:attrNameLst>
                                          <p:attrName>style.visibility</p:attrName>
                                        </p:attrNameLst>
                                      </p:cBhvr>
                                      <p:to>
                                        <p:strVal val="visible"/>
                                      </p:to>
                                    </p:set>
                                    <p:animEffect transition="in" filter="blinds(horizontal)">
                                      <p:cBhvr>
                                        <p:cTn id="27" dur="500"/>
                                        <p:tgtEl>
                                          <p:spTgt spid="399377"/>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399378"/>
                                        </p:tgtEl>
                                        <p:attrNameLst>
                                          <p:attrName>style.visibility</p:attrName>
                                        </p:attrNameLst>
                                      </p:cBhvr>
                                      <p:to>
                                        <p:strVal val="visible"/>
                                      </p:to>
                                    </p:set>
                                    <p:animEffect transition="in" filter="blinds(horizontal)">
                                      <p:cBhvr>
                                        <p:cTn id="30" dur="500"/>
                                        <p:tgtEl>
                                          <p:spTgt spid="399378"/>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nodeType="clickEffect">
                                  <p:stCondLst>
                                    <p:cond delay="0"/>
                                  </p:stCondLst>
                                  <p:childTnLst>
                                    <p:set>
                                      <p:cBhvr>
                                        <p:cTn id="34" dur="1" fill="hold">
                                          <p:stCondLst>
                                            <p:cond delay="0"/>
                                          </p:stCondLst>
                                        </p:cTn>
                                        <p:tgtEl>
                                          <p:spTgt spid="399379">
                                            <p:txEl>
                                              <p:pRg st="0" end="0"/>
                                            </p:txEl>
                                          </p:spTgt>
                                        </p:tgtEl>
                                        <p:attrNameLst>
                                          <p:attrName>style.visibility</p:attrName>
                                        </p:attrNameLst>
                                      </p:cBhvr>
                                      <p:to>
                                        <p:strVal val="visible"/>
                                      </p:to>
                                    </p:set>
                                    <p:animEffect transition="in" filter="blinds(horizontal)">
                                      <p:cBhvr>
                                        <p:cTn id="35" dur="500"/>
                                        <p:tgtEl>
                                          <p:spTgt spid="39937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371" grpId="0"/>
      <p:bldP spid="399375" grpId="0"/>
      <p:bldP spid="399376" grpId="0"/>
      <p:bldP spid="399377" grpId="0"/>
      <p:bldP spid="399378"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386"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00387"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sp>
        <p:nvSpPr>
          <p:cNvPr id="400388" name="Rectangle 4"/>
          <p:cNvSpPr>
            <a:spLocks noChangeArrowheads="1"/>
          </p:cNvSpPr>
          <p:nvPr/>
        </p:nvSpPr>
        <p:spPr bwMode="auto">
          <a:xfrm>
            <a:off x="1743076" y="1528764"/>
            <a:ext cx="8836025" cy="1406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0" hangingPunct="0">
              <a:lnSpc>
                <a:spcPct val="125000"/>
              </a:lnSpc>
              <a:buClr>
                <a:schemeClr val="accent1"/>
              </a:buClr>
              <a:buSzPct val="80000"/>
              <a:buFont typeface="Wingdings 2" panose="05020102010507070707" pitchFamily="18" charset="2"/>
              <a:buNone/>
            </a:pPr>
            <a:r>
              <a:rPr lang="en-US" altLang="zh-CN" sz="2300" b="1">
                <a:latin typeface="Times New Roman" panose="02020603050405020304" pitchFamily="18" charset="0"/>
              </a:rPr>
              <a:t>     1</a:t>
            </a:r>
            <a:r>
              <a:rPr lang="zh-CN" altLang="en-US" sz="2300" b="1">
                <a:latin typeface="Times New Roman" panose="02020603050405020304" pitchFamily="18" charset="0"/>
              </a:rPr>
              <a:t>、分析开始时，首先将符号</a:t>
            </a:r>
            <a:r>
              <a:rPr lang="en-US" altLang="zh-CN" sz="2300" b="1">
                <a:latin typeface="Times New Roman" panose="02020603050405020304" pitchFamily="18" charset="0"/>
              </a:rPr>
              <a:t>#</a:t>
            </a:r>
            <a:r>
              <a:rPr lang="zh-CN" altLang="en-US" sz="2300" b="1">
                <a:latin typeface="Times New Roman" panose="02020603050405020304" pitchFamily="18" charset="0"/>
              </a:rPr>
              <a:t>及文法的开始符号</a:t>
            </a:r>
            <a:r>
              <a:rPr lang="en-US" altLang="zh-CN" sz="2300" b="1">
                <a:latin typeface="Times New Roman" panose="02020603050405020304" pitchFamily="18" charset="0"/>
              </a:rPr>
              <a:t>E</a:t>
            </a:r>
            <a:r>
              <a:rPr lang="zh-CN" altLang="en-US" sz="2300" b="1">
                <a:latin typeface="Times New Roman" panose="02020603050405020304" pitchFamily="18" charset="0"/>
              </a:rPr>
              <a:t>依次置于分析栈的底部，并把各指示器调整至起始位置，即分别指向分析栈的栈顶元素和输入串的首字符。</a:t>
            </a:r>
          </a:p>
        </p:txBody>
      </p:sp>
      <p:sp>
        <p:nvSpPr>
          <p:cNvPr id="400396" name="Rectangle 12"/>
          <p:cNvSpPr>
            <a:spLocks noChangeArrowheads="1"/>
          </p:cNvSpPr>
          <p:nvPr/>
        </p:nvSpPr>
        <p:spPr bwMode="auto">
          <a:xfrm>
            <a:off x="5241925" y="2492376"/>
            <a:ext cx="29733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a:latin typeface="Times New Roman" panose="02020603050405020304" pitchFamily="18" charset="0"/>
              </a:rPr>
              <a:t>然后反复执行第</a:t>
            </a:r>
            <a:r>
              <a:rPr lang="en-US" altLang="zh-CN" sz="2300" b="1">
                <a:latin typeface="Times New Roman" panose="02020603050405020304" pitchFamily="18" charset="0"/>
              </a:rPr>
              <a:t>2</a:t>
            </a:r>
            <a:r>
              <a:rPr lang="zh-CN" altLang="en-US" sz="2300" b="1">
                <a:latin typeface="Times New Roman" panose="02020603050405020304" pitchFamily="18" charset="0"/>
              </a:rPr>
              <a:t>步。</a:t>
            </a:r>
          </a:p>
        </p:txBody>
      </p:sp>
      <p:sp>
        <p:nvSpPr>
          <p:cNvPr id="400397" name="Rectangle 13"/>
          <p:cNvSpPr>
            <a:spLocks noChangeArrowheads="1"/>
          </p:cNvSpPr>
          <p:nvPr/>
        </p:nvSpPr>
        <p:spPr bwMode="auto">
          <a:xfrm>
            <a:off x="1800225" y="3016250"/>
            <a:ext cx="9056688" cy="2076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25000"/>
              </a:lnSpc>
              <a:spcBef>
                <a:spcPct val="0"/>
              </a:spcBef>
              <a:buFont typeface="Wingdings" panose="05000000000000000000" pitchFamily="2" charset="2"/>
              <a:buNone/>
            </a:pPr>
            <a:r>
              <a:rPr lang="en-US" altLang="zh-CN" sz="2300" b="1">
                <a:latin typeface="Times New Roman" panose="02020603050405020304" pitchFamily="18" charset="0"/>
                <a:ea typeface="楷体_GB2312" pitchFamily="49" charset="-122"/>
              </a:rPr>
              <a:t>    2</a:t>
            </a:r>
            <a:r>
              <a:rPr lang="zh-CN" altLang="en-US" sz="2300" b="1">
                <a:latin typeface="Times New Roman" panose="02020603050405020304" pitchFamily="18" charset="0"/>
                <a:ea typeface="楷体_GB2312" pitchFamily="49" charset="-122"/>
              </a:rPr>
              <a:t>、设在分析的某一步，分析栈及余留的输入符号串处于如下：</a:t>
            </a:r>
          </a:p>
          <a:p>
            <a:pPr algn="just">
              <a:lnSpc>
                <a:spcPct val="125000"/>
              </a:lnSpc>
              <a:spcBef>
                <a:spcPct val="0"/>
              </a:spcBef>
              <a:buFont typeface="Wingdings" panose="05000000000000000000" pitchFamily="2" charset="2"/>
              <a:buNone/>
            </a:pPr>
            <a:r>
              <a:rPr lang="zh-CN" altLang="en-US" sz="2300" b="1">
                <a:latin typeface="Times New Roman" panose="02020603050405020304" pitchFamily="18" charset="0"/>
              </a:rPr>
              <a:t>                               </a:t>
            </a:r>
          </a:p>
          <a:p>
            <a:pPr algn="just">
              <a:lnSpc>
                <a:spcPct val="125000"/>
              </a:lnSpc>
              <a:spcBef>
                <a:spcPct val="0"/>
              </a:spcBef>
              <a:buFont typeface="Wingdings" panose="05000000000000000000" pitchFamily="2" charset="2"/>
              <a:buNone/>
            </a:pPr>
            <a:r>
              <a:rPr lang="en-US" altLang="zh-CN" sz="2300" b="1">
                <a:latin typeface="Times New Roman" panose="02020603050405020304" pitchFamily="18" charset="0"/>
              </a:rPr>
              <a:t>                                    #X</a:t>
            </a:r>
            <a:r>
              <a:rPr lang="en-US" altLang="zh-CN" sz="2300" b="1" baseline="-25000">
                <a:latin typeface="Times New Roman" panose="02020603050405020304" pitchFamily="18" charset="0"/>
              </a:rPr>
              <a:t>1</a:t>
            </a:r>
            <a:r>
              <a:rPr lang="en-US" altLang="zh-CN" sz="2300" b="1">
                <a:latin typeface="Times New Roman" panose="02020603050405020304" pitchFamily="18" charset="0"/>
              </a:rPr>
              <a:t>X</a:t>
            </a:r>
            <a:r>
              <a:rPr lang="en-US" altLang="zh-CN" sz="2300" b="1" baseline="-25000">
                <a:latin typeface="Times New Roman" panose="02020603050405020304" pitchFamily="18" charset="0"/>
              </a:rPr>
              <a:t>2</a:t>
            </a:r>
            <a:r>
              <a:rPr lang="en-US" altLang="zh-CN" sz="2300" b="1">
                <a:latin typeface="Times New Roman" panose="02020603050405020304" pitchFamily="18" charset="0"/>
              </a:rPr>
              <a:t>…X</a:t>
            </a:r>
            <a:r>
              <a:rPr lang="en-US" altLang="zh-CN" sz="2300" b="1" baseline="-25000">
                <a:latin typeface="Times New Roman" panose="02020603050405020304" pitchFamily="18" charset="0"/>
              </a:rPr>
              <a:t>m-1</a:t>
            </a:r>
            <a:r>
              <a:rPr lang="en-US" altLang="zh-CN" sz="2300" b="1">
                <a:latin typeface="Times New Roman" panose="02020603050405020304" pitchFamily="18" charset="0"/>
              </a:rPr>
              <a:t>X</a:t>
            </a:r>
            <a:r>
              <a:rPr lang="en-US" altLang="zh-CN" sz="2300" b="1" baseline="-25000">
                <a:latin typeface="Times New Roman" panose="02020603050405020304" pitchFamily="18" charset="0"/>
              </a:rPr>
              <a:t>m</a:t>
            </a:r>
            <a:r>
              <a:rPr lang="en-US" altLang="zh-CN" sz="2300" b="1">
                <a:latin typeface="Times New Roman" panose="02020603050405020304" pitchFamily="18" charset="0"/>
              </a:rPr>
              <a:t>          a</a:t>
            </a:r>
            <a:r>
              <a:rPr lang="en-US" altLang="zh-CN" sz="2300" b="1" baseline="-25000">
                <a:latin typeface="Times New Roman" panose="02020603050405020304" pitchFamily="18" charset="0"/>
              </a:rPr>
              <a:t>i</a:t>
            </a:r>
            <a:r>
              <a:rPr lang="en-US" altLang="zh-CN" sz="2300" b="1">
                <a:latin typeface="Times New Roman" panose="02020603050405020304" pitchFamily="18" charset="0"/>
              </a:rPr>
              <a:t>a</a:t>
            </a:r>
            <a:r>
              <a:rPr lang="en-US" altLang="zh-CN" sz="2300" b="1" baseline="-25000">
                <a:latin typeface="Times New Roman" panose="02020603050405020304" pitchFamily="18" charset="0"/>
              </a:rPr>
              <a:t>i+1</a:t>
            </a:r>
            <a:r>
              <a:rPr lang="en-US" altLang="zh-CN" sz="2300" b="1">
                <a:latin typeface="Times New Roman" panose="02020603050405020304" pitchFamily="18" charset="0"/>
              </a:rPr>
              <a:t>…#</a:t>
            </a:r>
          </a:p>
          <a:p>
            <a:pPr algn="just">
              <a:lnSpc>
                <a:spcPct val="125000"/>
              </a:lnSpc>
              <a:spcBef>
                <a:spcPct val="0"/>
              </a:spcBef>
              <a:buFont typeface="Wingdings" panose="05000000000000000000" pitchFamily="2" charset="2"/>
              <a:buNone/>
            </a:pPr>
            <a:endParaRPr lang="zh-CN" altLang="en-US" sz="2300" b="1">
              <a:latin typeface="Times New Roman" panose="02020603050405020304" pitchFamily="18" charset="0"/>
            </a:endParaRPr>
          </a:p>
          <a:p>
            <a:pPr algn="just">
              <a:lnSpc>
                <a:spcPct val="125000"/>
              </a:lnSpc>
              <a:spcBef>
                <a:spcPct val="0"/>
              </a:spcBef>
              <a:buFont typeface="Wingdings" panose="05000000000000000000" pitchFamily="2" charset="2"/>
              <a:buNone/>
            </a:pPr>
            <a:r>
              <a:rPr lang="zh-CN" altLang="en-US" sz="2300" b="1">
                <a:latin typeface="Times New Roman" panose="02020603050405020304" pitchFamily="18" charset="0"/>
                <a:ea typeface="楷体_GB2312" pitchFamily="49" charset="-122"/>
              </a:rPr>
              <a:t>其中，</a:t>
            </a:r>
            <a:r>
              <a:rPr lang="en-US" altLang="zh-CN" sz="2300" b="1">
                <a:latin typeface="Times New Roman" panose="02020603050405020304" pitchFamily="18" charset="0"/>
                <a:ea typeface="楷体_GB2312" pitchFamily="49" charset="-122"/>
              </a:rPr>
              <a:t>X</a:t>
            </a:r>
            <a:r>
              <a:rPr lang="en-US" altLang="zh-CN" sz="2300" b="1" baseline="-25000">
                <a:effectLst/>
                <a:latin typeface="Times New Roman" panose="02020603050405020304" pitchFamily="18" charset="0"/>
                <a:ea typeface="楷体_GB2312" pitchFamily="49" charset="-122"/>
              </a:rPr>
              <a:t>1</a:t>
            </a:r>
            <a:r>
              <a:rPr lang="zh-CN" altLang="en-US" sz="2300" b="1">
                <a:latin typeface="Times New Roman" panose="02020603050405020304" pitchFamily="18" charset="0"/>
                <a:ea typeface="楷体_GB2312" pitchFamily="49" charset="-122"/>
              </a:rPr>
              <a:t>，</a:t>
            </a:r>
            <a:r>
              <a:rPr lang="en-US" altLang="zh-CN" sz="2300" b="1">
                <a:latin typeface="Times New Roman" panose="02020603050405020304" pitchFamily="18" charset="0"/>
                <a:ea typeface="楷体_GB2312" pitchFamily="49" charset="-122"/>
              </a:rPr>
              <a:t>X</a:t>
            </a:r>
            <a:r>
              <a:rPr lang="en-US" altLang="zh-CN" sz="2300" b="1" baseline="-25000">
                <a:effectLst/>
                <a:latin typeface="Times New Roman" panose="02020603050405020304" pitchFamily="18" charset="0"/>
                <a:ea typeface="楷体_GB2312" pitchFamily="49" charset="-122"/>
              </a:rPr>
              <a:t>2</a:t>
            </a:r>
            <a:r>
              <a:rPr lang="zh-CN" altLang="en-US" sz="2300" b="1">
                <a:latin typeface="Times New Roman" panose="02020603050405020304" pitchFamily="18" charset="0"/>
                <a:ea typeface="楷体_GB2312" pitchFamily="49" charset="-122"/>
              </a:rPr>
              <a:t>，</a:t>
            </a:r>
            <a:r>
              <a:rPr lang="en-US" altLang="zh-CN" sz="2300" b="1">
                <a:latin typeface="Times New Roman" panose="02020603050405020304" pitchFamily="18" charset="0"/>
                <a:ea typeface="楷体_GB2312" pitchFamily="49" charset="-122"/>
              </a:rPr>
              <a:t>…</a:t>
            </a:r>
            <a:r>
              <a:rPr lang="zh-CN" altLang="en-US" sz="2300" b="1">
                <a:latin typeface="Times New Roman" panose="02020603050405020304" pitchFamily="18" charset="0"/>
                <a:ea typeface="楷体_GB2312" pitchFamily="49" charset="-122"/>
              </a:rPr>
              <a:t>，</a:t>
            </a:r>
            <a:r>
              <a:rPr lang="en-US" altLang="zh-CN" sz="2300" b="1">
                <a:latin typeface="Times New Roman" panose="02020603050405020304" pitchFamily="18" charset="0"/>
                <a:ea typeface="楷体_GB2312" pitchFamily="49" charset="-122"/>
              </a:rPr>
              <a:t>X</a:t>
            </a:r>
            <a:r>
              <a:rPr lang="en-US" altLang="zh-CN" sz="2300" b="1" baseline="-25000">
                <a:effectLst/>
                <a:latin typeface="Times New Roman" panose="02020603050405020304" pitchFamily="18" charset="0"/>
                <a:ea typeface="楷体_GB2312" pitchFamily="49" charset="-122"/>
              </a:rPr>
              <a:t>m</a:t>
            </a:r>
            <a:r>
              <a:rPr lang="zh-CN" altLang="en-US" sz="2300" b="1">
                <a:latin typeface="Times New Roman" panose="02020603050405020304" pitchFamily="18" charset="0"/>
                <a:ea typeface="楷体_GB2312" pitchFamily="49" charset="-122"/>
              </a:rPr>
              <a:t>为分析过程中所得的文法符号，</a:t>
            </a:r>
          </a:p>
          <a:p>
            <a:pPr algn="just">
              <a:lnSpc>
                <a:spcPct val="125000"/>
              </a:lnSpc>
              <a:spcBef>
                <a:spcPct val="0"/>
              </a:spcBef>
              <a:buFont typeface="Wingdings" panose="05000000000000000000" pitchFamily="2" charset="2"/>
              <a:buNone/>
            </a:pPr>
            <a:r>
              <a:rPr lang="zh-CN" altLang="en-US" sz="2300" b="1">
                <a:latin typeface="Times New Roman" panose="02020603050405020304" pitchFamily="18" charset="0"/>
                <a:ea typeface="楷体_GB2312" pitchFamily="49" charset="-122"/>
              </a:rPr>
              <a:t>此时，可视栈顶符号</a:t>
            </a:r>
            <a:r>
              <a:rPr lang="en-US" altLang="zh-CN" sz="2300" b="1">
                <a:latin typeface="Times New Roman" panose="02020603050405020304" pitchFamily="18" charset="0"/>
                <a:ea typeface="楷体_GB2312" pitchFamily="49" charset="-122"/>
              </a:rPr>
              <a:t>X</a:t>
            </a:r>
            <a:r>
              <a:rPr lang="en-US" altLang="zh-CN" sz="2300" b="1" baseline="-25000">
                <a:effectLst/>
                <a:latin typeface="Times New Roman" panose="02020603050405020304" pitchFamily="18" charset="0"/>
                <a:ea typeface="楷体_GB2312" pitchFamily="49" charset="-122"/>
              </a:rPr>
              <a:t>m</a:t>
            </a:r>
            <a:r>
              <a:rPr lang="zh-CN" altLang="en-US" sz="2300" b="1">
                <a:latin typeface="Times New Roman" panose="02020603050405020304" pitchFamily="18" charset="0"/>
                <a:ea typeface="楷体_GB2312" pitchFamily="49" charset="-122"/>
              </a:rPr>
              <a:t>的不同情况，分别做如下的动作</a:t>
            </a:r>
            <a:r>
              <a:rPr lang="en-US" altLang="zh-CN" sz="2300" b="1">
                <a:latin typeface="Times New Roman" panose="02020603050405020304" pitchFamily="18" charset="0"/>
                <a:ea typeface="楷体_GB2312" pitchFamily="49" charset="-122"/>
              </a:rPr>
              <a:t>:</a:t>
            </a:r>
          </a:p>
        </p:txBody>
      </p:sp>
      <p:sp>
        <p:nvSpPr>
          <p:cNvPr id="400398" name="Rectangle 14"/>
          <p:cNvSpPr>
            <a:spLocks noChangeArrowheads="1"/>
          </p:cNvSpPr>
          <p:nvPr/>
        </p:nvSpPr>
        <p:spPr bwMode="auto">
          <a:xfrm>
            <a:off x="4356100" y="3995738"/>
            <a:ext cx="2236788" cy="4318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00399" name="Line 15"/>
          <p:cNvSpPr>
            <a:spLocks noChangeShapeType="1"/>
          </p:cNvSpPr>
          <p:nvPr/>
        </p:nvSpPr>
        <p:spPr bwMode="auto">
          <a:xfrm>
            <a:off x="6210300" y="3627438"/>
            <a:ext cx="0" cy="355600"/>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0400" name="Line 16"/>
          <p:cNvSpPr>
            <a:spLocks noChangeShapeType="1"/>
          </p:cNvSpPr>
          <p:nvPr/>
        </p:nvSpPr>
        <p:spPr bwMode="auto">
          <a:xfrm>
            <a:off x="7254875" y="3624263"/>
            <a:ext cx="0" cy="355600"/>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0401" name="Rectangle 17"/>
          <p:cNvSpPr>
            <a:spLocks noChangeArrowheads="1"/>
          </p:cNvSpPr>
          <p:nvPr/>
        </p:nvSpPr>
        <p:spPr bwMode="auto">
          <a:xfrm>
            <a:off x="7070726" y="3989388"/>
            <a:ext cx="1300163" cy="4318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00402" name="Rectangle 18"/>
          <p:cNvSpPr>
            <a:spLocks noChangeArrowheads="1"/>
          </p:cNvSpPr>
          <p:nvPr/>
        </p:nvSpPr>
        <p:spPr bwMode="auto">
          <a:xfrm>
            <a:off x="6569075" y="3940176"/>
            <a:ext cx="88900" cy="563563"/>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useBgFill="1">
        <p:nvSpPr>
          <p:cNvPr id="400403" name="Rectangle 19"/>
          <p:cNvSpPr>
            <a:spLocks noChangeArrowheads="1"/>
          </p:cNvSpPr>
          <p:nvPr/>
        </p:nvSpPr>
        <p:spPr bwMode="auto">
          <a:xfrm>
            <a:off x="7031038" y="3894138"/>
            <a:ext cx="88900" cy="56356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8083262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150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508"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p:txBody>
      </p:sp>
      <p:sp>
        <p:nvSpPr>
          <p:cNvPr id="21509"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0"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1"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2"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3"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1514"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5"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516"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1517"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1518"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1519"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1520" name="Text Box 19"/>
          <p:cNvSpPr txBox="1">
            <a:spLocks noChangeArrowheads="1"/>
          </p:cNvSpPr>
          <p:nvPr/>
        </p:nvSpPr>
        <p:spPr bwMode="auto">
          <a:xfrm>
            <a:off x="7302500" y="2155825"/>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algn="ctr" eaLnBrk="1" hangingPunct="1">
              <a:lnSpc>
                <a:spcPct val="80000"/>
              </a:lnSpc>
            </a:pPr>
            <a:r>
              <a:rPr lang="en-US" altLang="zh-CN" sz="2400" b="1">
                <a:latin typeface="Times New Roman" panose="02020603050405020304" pitchFamily="18" charset="0"/>
              </a:rPr>
              <a:t>#</a:t>
            </a:r>
          </a:p>
        </p:txBody>
      </p:sp>
      <p:sp>
        <p:nvSpPr>
          <p:cNvPr id="21521" name="Text Box 20"/>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1522" name="Text Box 21"/>
          <p:cNvSpPr txBox="1">
            <a:spLocks noChangeArrowheads="1"/>
          </p:cNvSpPr>
          <p:nvPr/>
        </p:nvSpPr>
        <p:spPr bwMode="auto">
          <a:xfrm>
            <a:off x="6516689" y="4203701"/>
            <a:ext cx="6492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p>
        </p:txBody>
      </p:sp>
      <p:sp>
        <p:nvSpPr>
          <p:cNvPr id="279574"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73706842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411"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sp>
        <p:nvSpPr>
          <p:cNvPr id="401419" name="Rectangle 3"/>
          <p:cNvSpPr>
            <a:spLocks noChangeArrowheads="1"/>
          </p:cNvSpPr>
          <p:nvPr/>
        </p:nvSpPr>
        <p:spPr bwMode="auto">
          <a:xfrm>
            <a:off x="6316663" y="1533525"/>
            <a:ext cx="4102100" cy="324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25000"/>
              </a:lnSpc>
              <a:spcBef>
                <a:spcPct val="0"/>
              </a:spcBef>
              <a:buFont typeface="Wingdings" panose="05000000000000000000" pitchFamily="2" charset="2"/>
              <a:buNone/>
            </a:pPr>
            <a:r>
              <a:rPr lang="zh-CN" altLang="en-US" sz="2000" b="1" dirty="0">
                <a:effectLst/>
                <a:latin typeface="Times New Roman" panose="02020603050405020304" pitchFamily="18" charset="0"/>
                <a:ea typeface="楷体_GB2312" pitchFamily="49" charset="-122"/>
              </a:rPr>
              <a:t>（</a:t>
            </a:r>
            <a:r>
              <a:rPr lang="en-US" altLang="zh-CN" sz="2000" b="1" dirty="0">
                <a:solidFill>
                  <a:srgbClr val="011893"/>
                </a:solidFill>
                <a:effectLst/>
                <a:latin typeface="Times New Roman" panose="02020603050405020304" pitchFamily="18" charset="0"/>
                <a:ea typeface="楷体_GB2312" pitchFamily="49" charset="-122"/>
              </a:rPr>
              <a:t>1</a:t>
            </a:r>
            <a:r>
              <a:rPr lang="zh-CN" altLang="en-US" sz="2000" b="1" dirty="0">
                <a:solidFill>
                  <a:srgbClr val="011893"/>
                </a:solidFill>
                <a:effectLst/>
                <a:latin typeface="Times New Roman" panose="02020603050405020304" pitchFamily="18" charset="0"/>
                <a:ea typeface="楷体_GB2312" pitchFamily="49" charset="-122"/>
              </a:rPr>
              <a:t>）若</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en-US" altLang="zh-CN" sz="2000" b="1" dirty="0" err="1">
                <a:solidFill>
                  <a:srgbClr val="011893"/>
                </a:solidFill>
                <a:effectLst/>
                <a:latin typeface="Times New Roman" panose="02020603050405020304" pitchFamily="18" charset="0"/>
                <a:ea typeface="楷体_GB2312" pitchFamily="49" charset="-122"/>
              </a:rPr>
              <a:t>∈V</a:t>
            </a:r>
            <a:r>
              <a:rPr lang="en-US" altLang="zh-CN" sz="2000" b="1" baseline="-25000" dirty="0" err="1">
                <a:solidFill>
                  <a:srgbClr val="011893"/>
                </a:solidFill>
                <a:effectLst/>
                <a:latin typeface="Times New Roman" panose="02020603050405020304" pitchFamily="18" charset="0"/>
                <a:ea typeface="楷体_GB2312" pitchFamily="49" charset="-122"/>
              </a:rPr>
              <a:t>N</a:t>
            </a:r>
            <a:r>
              <a:rPr lang="zh-CN" altLang="en-US" sz="2000" b="1" dirty="0">
                <a:solidFill>
                  <a:srgbClr val="011893"/>
                </a:solidFill>
                <a:effectLst/>
                <a:latin typeface="Times New Roman" panose="02020603050405020304" pitchFamily="18" charset="0"/>
                <a:ea typeface="楷体_GB2312" pitchFamily="49" charset="-122"/>
              </a:rPr>
              <a:t>，则以</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zh-CN" altLang="en-US" sz="2000" b="1" dirty="0">
                <a:solidFill>
                  <a:srgbClr val="011893"/>
                </a:solidFill>
                <a:effectLst/>
                <a:latin typeface="Times New Roman" panose="02020603050405020304" pitchFamily="18" charset="0"/>
                <a:ea typeface="楷体_GB2312" pitchFamily="49" charset="-122"/>
              </a:rPr>
              <a:t>及</a:t>
            </a:r>
            <a:r>
              <a:rPr lang="en-US" altLang="zh-CN" sz="2000" b="1" dirty="0" err="1">
                <a:solidFill>
                  <a:srgbClr val="011893"/>
                </a:solidFill>
                <a:effectLst/>
                <a:latin typeface="Times New Roman" panose="02020603050405020304" pitchFamily="18" charset="0"/>
                <a:ea typeface="楷体_GB2312" pitchFamily="49" charset="-122"/>
              </a:rPr>
              <a:t>a</a:t>
            </a:r>
            <a:r>
              <a:rPr lang="en-US" altLang="zh-CN" sz="2000" b="1" baseline="-25000" dirty="0" err="1">
                <a:solidFill>
                  <a:srgbClr val="011893"/>
                </a:solidFill>
                <a:effectLst/>
                <a:latin typeface="Times New Roman" panose="02020603050405020304" pitchFamily="18" charset="0"/>
                <a:ea typeface="楷体_GB2312" pitchFamily="49" charset="-122"/>
              </a:rPr>
              <a:t>i</a:t>
            </a:r>
            <a:r>
              <a:rPr lang="zh-CN" altLang="en-US" sz="2000" b="1" dirty="0">
                <a:solidFill>
                  <a:srgbClr val="011893"/>
                </a:solidFill>
                <a:effectLst/>
                <a:latin typeface="Times New Roman" panose="02020603050405020304" pitchFamily="18" charset="0"/>
                <a:ea typeface="楷体_GB2312" pitchFamily="49" charset="-122"/>
              </a:rPr>
              <a:t>组成</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符号对</a:t>
            </a:r>
            <a:r>
              <a:rPr lang="en-US" altLang="zh-CN" sz="2000" b="1" dirty="0">
                <a:solidFill>
                  <a:srgbClr val="011893"/>
                </a:solidFill>
                <a:effectLst/>
                <a:latin typeface="Times New Roman" panose="02020603050405020304" pitchFamily="18" charset="0"/>
                <a:ea typeface="楷体_GB2312" pitchFamily="49" charset="-122"/>
              </a:rPr>
              <a:t>(</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en-US" altLang="zh-CN" sz="2000" b="1" dirty="0">
                <a:solidFill>
                  <a:srgbClr val="011893"/>
                </a:solidFill>
                <a:effectLst/>
                <a:latin typeface="Times New Roman" panose="02020603050405020304" pitchFamily="18" charset="0"/>
                <a:ea typeface="楷体_GB2312" pitchFamily="49" charset="-122"/>
              </a:rPr>
              <a:t>, </a:t>
            </a:r>
            <a:r>
              <a:rPr lang="en-US" altLang="zh-CN" sz="2000" b="1" dirty="0" err="1">
                <a:solidFill>
                  <a:srgbClr val="011893"/>
                </a:solidFill>
                <a:effectLst/>
                <a:latin typeface="Times New Roman" panose="02020603050405020304" pitchFamily="18" charset="0"/>
                <a:ea typeface="楷体_GB2312" pitchFamily="49" charset="-122"/>
              </a:rPr>
              <a:t>a</a:t>
            </a:r>
            <a:r>
              <a:rPr lang="en-US" altLang="zh-CN" sz="2000" b="1" baseline="-25000" dirty="0" err="1">
                <a:solidFill>
                  <a:srgbClr val="011893"/>
                </a:solidFill>
                <a:effectLst/>
                <a:latin typeface="Times New Roman" panose="02020603050405020304" pitchFamily="18" charset="0"/>
                <a:ea typeface="楷体_GB2312" pitchFamily="49" charset="-122"/>
              </a:rPr>
              <a:t>i</a:t>
            </a:r>
            <a:r>
              <a:rPr lang="en-US" altLang="zh-CN" sz="2000" b="1" dirty="0">
                <a:solidFill>
                  <a:srgbClr val="011893"/>
                </a:solidFill>
                <a:effectLst/>
                <a:latin typeface="Times New Roman" panose="02020603050405020304" pitchFamily="18" charset="0"/>
                <a:ea typeface="楷体_GB2312" pitchFamily="49" charset="-122"/>
              </a:rPr>
              <a:t>)</a:t>
            </a:r>
            <a:r>
              <a:rPr lang="zh-CN" altLang="en-US" sz="2000" b="1" dirty="0">
                <a:solidFill>
                  <a:srgbClr val="011893"/>
                </a:solidFill>
                <a:effectLst/>
                <a:latin typeface="Times New Roman" panose="02020603050405020304" pitchFamily="18" charset="0"/>
                <a:ea typeface="楷体_GB2312" pitchFamily="49" charset="-122"/>
              </a:rPr>
              <a:t>查分析表</a:t>
            </a:r>
            <a:r>
              <a:rPr lang="en-US" altLang="zh-CN" sz="2000" b="1" dirty="0">
                <a:solidFill>
                  <a:srgbClr val="011893"/>
                </a:solidFill>
                <a:effectLst/>
                <a:latin typeface="Times New Roman" panose="02020603050405020304" pitchFamily="18" charset="0"/>
                <a:ea typeface="楷体_GB2312" pitchFamily="49" charset="-122"/>
              </a:rPr>
              <a:t>M</a:t>
            </a:r>
            <a:r>
              <a:rPr lang="zh-CN" altLang="en-US" sz="2000" b="1" dirty="0">
                <a:solidFill>
                  <a:srgbClr val="011893"/>
                </a:solidFill>
                <a:effectLst/>
                <a:latin typeface="Times New Roman" panose="02020603050405020304" pitchFamily="18" charset="0"/>
                <a:ea typeface="楷体_GB2312" pitchFamily="49" charset="-122"/>
              </a:rPr>
              <a:t>，</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设</a:t>
            </a:r>
            <a:r>
              <a:rPr lang="en-US" altLang="zh-CN" sz="2000" b="1" dirty="0">
                <a:solidFill>
                  <a:srgbClr val="011893"/>
                </a:solidFill>
                <a:effectLst/>
                <a:latin typeface="Times New Roman" panose="02020603050405020304" pitchFamily="18" charset="0"/>
                <a:ea typeface="楷体_GB2312" pitchFamily="49" charset="-122"/>
              </a:rPr>
              <a:t>M[</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en-US" altLang="zh-CN" sz="2000" b="1" dirty="0">
                <a:solidFill>
                  <a:srgbClr val="011893"/>
                </a:solidFill>
                <a:effectLst/>
                <a:latin typeface="Times New Roman" panose="02020603050405020304" pitchFamily="18" charset="0"/>
                <a:ea typeface="楷体_GB2312" pitchFamily="49" charset="-122"/>
              </a:rPr>
              <a:t>, </a:t>
            </a:r>
            <a:r>
              <a:rPr lang="en-US" altLang="zh-CN" sz="2000" b="1" dirty="0" err="1">
                <a:solidFill>
                  <a:srgbClr val="011893"/>
                </a:solidFill>
                <a:effectLst/>
                <a:latin typeface="Times New Roman" panose="02020603050405020304" pitchFamily="18" charset="0"/>
                <a:ea typeface="楷体_GB2312" pitchFamily="49" charset="-122"/>
              </a:rPr>
              <a:t>a</a:t>
            </a:r>
            <a:r>
              <a:rPr lang="en-US" altLang="zh-CN" sz="2000" b="1" baseline="-25000" dirty="0" err="1">
                <a:solidFill>
                  <a:srgbClr val="011893"/>
                </a:solidFill>
                <a:effectLst/>
                <a:latin typeface="Times New Roman" panose="02020603050405020304" pitchFamily="18" charset="0"/>
                <a:ea typeface="楷体_GB2312" pitchFamily="49" charset="-122"/>
              </a:rPr>
              <a:t>i</a:t>
            </a:r>
            <a:r>
              <a:rPr lang="en-US" altLang="zh-CN" sz="2000" b="1" dirty="0">
                <a:solidFill>
                  <a:srgbClr val="011893"/>
                </a:solidFill>
                <a:effectLst/>
                <a:latin typeface="Times New Roman" panose="02020603050405020304" pitchFamily="18" charset="0"/>
                <a:ea typeface="楷体_GB2312" pitchFamily="49" charset="-122"/>
              </a:rPr>
              <a:t>]</a:t>
            </a:r>
            <a:r>
              <a:rPr lang="zh-CN" altLang="en-US" sz="2000" b="1" dirty="0">
                <a:solidFill>
                  <a:srgbClr val="011893"/>
                </a:solidFill>
                <a:effectLst/>
                <a:latin typeface="Times New Roman" panose="02020603050405020304" pitchFamily="18" charset="0"/>
                <a:ea typeface="楷体_GB2312" pitchFamily="49" charset="-122"/>
              </a:rPr>
              <a:t>为一产生式，比</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如，</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r>
              <a:rPr lang="en-US" altLang="zh-CN" sz="2000" b="1" dirty="0" err="1">
                <a:solidFill>
                  <a:srgbClr val="011893"/>
                </a:solidFill>
                <a:effectLst/>
                <a:latin typeface="Times New Roman" panose="02020603050405020304" pitchFamily="18" charset="0"/>
                <a:ea typeface="楷体_GB2312" pitchFamily="49" charset="-122"/>
              </a:rPr>
              <a:t>→UVW</a:t>
            </a:r>
            <a:r>
              <a:rPr lang="zh-CN" altLang="en-US" sz="2000" b="1" dirty="0">
                <a:solidFill>
                  <a:srgbClr val="011893"/>
                </a:solidFill>
                <a:effectLst/>
                <a:latin typeface="Times New Roman" panose="02020603050405020304" pitchFamily="18" charset="0"/>
                <a:ea typeface="楷体_GB2312" pitchFamily="49" charset="-122"/>
              </a:rPr>
              <a:t>，此时将</a:t>
            </a:r>
            <a:r>
              <a:rPr lang="en-US" altLang="zh-CN" sz="2000" b="1" dirty="0" err="1">
                <a:solidFill>
                  <a:srgbClr val="011893"/>
                </a:solidFill>
                <a:effectLst/>
                <a:latin typeface="Times New Roman" panose="02020603050405020304" pitchFamily="18" charset="0"/>
                <a:ea typeface="楷体_GB2312" pitchFamily="49" charset="-122"/>
              </a:rPr>
              <a:t>X</a:t>
            </a:r>
            <a:r>
              <a:rPr lang="en-US" altLang="zh-CN" sz="2000" b="1" baseline="-25000" dirty="0" err="1">
                <a:solidFill>
                  <a:srgbClr val="011893"/>
                </a:solidFill>
                <a:effectLst/>
                <a:latin typeface="Times New Roman" panose="02020603050405020304" pitchFamily="18" charset="0"/>
                <a:ea typeface="楷体_GB2312" pitchFamily="49" charset="-122"/>
              </a:rPr>
              <a:t>m</a:t>
            </a:r>
            <a:endParaRPr lang="en-US" altLang="zh-CN" sz="2000" b="1" baseline="-25000" dirty="0">
              <a:solidFill>
                <a:srgbClr val="011893"/>
              </a:solidFill>
              <a:effectLst/>
              <a:latin typeface="Times New Roman" panose="02020603050405020304" pitchFamily="18" charset="0"/>
              <a:ea typeface="楷体_GB2312" pitchFamily="49" charset="-122"/>
            </a:endParaRPr>
          </a:p>
          <a:p>
            <a:pPr algn="just">
              <a:lnSpc>
                <a:spcPct val="125000"/>
              </a:lnSpc>
              <a:spcBef>
                <a:spcPct val="0"/>
              </a:spcBef>
              <a:buFont typeface="Wingdings" panose="05000000000000000000" pitchFamily="2" charset="2"/>
              <a:buNone/>
            </a:pPr>
            <a:r>
              <a:rPr lang="zh-CN" altLang="en-US" sz="2000" b="1" baseline="-25000" dirty="0">
                <a:solidFill>
                  <a:srgbClr val="011893"/>
                </a:solidFill>
                <a:effectLst/>
                <a:latin typeface="Times New Roman" panose="02020603050405020304" pitchFamily="18" charset="0"/>
                <a:ea typeface="楷体_GB2312" pitchFamily="49" charset="-122"/>
              </a:rPr>
              <a:t>               </a:t>
            </a:r>
            <a:r>
              <a:rPr lang="zh-CN" altLang="en-US" sz="2000" b="1" dirty="0">
                <a:solidFill>
                  <a:srgbClr val="011893"/>
                </a:solidFill>
                <a:effectLst/>
                <a:latin typeface="Times New Roman" panose="02020603050405020304" pitchFamily="18" charset="0"/>
                <a:ea typeface="楷体_GB2312" pitchFamily="49" charset="-122"/>
              </a:rPr>
              <a:t>从分析栈中退出，并将</a:t>
            </a:r>
            <a:r>
              <a:rPr lang="en-US" altLang="zh-CN" sz="2000" b="1" dirty="0">
                <a:solidFill>
                  <a:srgbClr val="011893"/>
                </a:solidFill>
                <a:effectLst/>
                <a:latin typeface="Times New Roman" panose="02020603050405020304" pitchFamily="18" charset="0"/>
                <a:ea typeface="楷体_GB2312" pitchFamily="49" charset="-122"/>
              </a:rPr>
              <a:t>UVW</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按反序推入栈中（即用该产</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生式推导一步），从而得到</a:t>
            </a:r>
          </a:p>
          <a:p>
            <a:pPr algn="just">
              <a:lnSpc>
                <a:spcPct val="125000"/>
              </a:lnSpc>
              <a:spcBef>
                <a:spcPct val="0"/>
              </a:spcBef>
              <a:buFont typeface="Wingdings" panose="05000000000000000000" pitchFamily="2" charset="2"/>
              <a:buNone/>
            </a:pPr>
            <a:r>
              <a:rPr lang="zh-CN" altLang="en-US" sz="2000" b="1" dirty="0">
                <a:solidFill>
                  <a:srgbClr val="011893"/>
                </a:solidFill>
                <a:effectLst/>
                <a:latin typeface="Times New Roman" panose="02020603050405020304" pitchFamily="18" charset="0"/>
                <a:ea typeface="楷体_GB2312" pitchFamily="49" charset="-122"/>
              </a:rPr>
              <a:t>          新的格局</a:t>
            </a:r>
            <a:r>
              <a:rPr lang="en-US" altLang="zh-CN" sz="2000" b="1" dirty="0">
                <a:solidFill>
                  <a:srgbClr val="011893"/>
                </a:solidFill>
                <a:effectLst/>
                <a:latin typeface="Times New Roman" panose="02020603050405020304" pitchFamily="18" charset="0"/>
                <a:ea typeface="楷体_GB2312" pitchFamily="49" charset="-122"/>
              </a:rPr>
              <a:t>:</a:t>
            </a:r>
          </a:p>
          <a:p>
            <a:pPr algn="just">
              <a:buFont typeface="Wingdings" panose="05000000000000000000" pitchFamily="2" charset="2"/>
              <a:buNone/>
            </a:pPr>
            <a:endParaRPr lang="en-US" altLang="zh-CN" sz="2000" b="1" dirty="0">
              <a:latin typeface="Times New Roman" panose="02020603050405020304" pitchFamily="18" charset="0"/>
              <a:ea typeface="楷体_GB2312" pitchFamily="49" charset="-122"/>
            </a:endParaRPr>
          </a:p>
          <a:p>
            <a:pPr algn="just">
              <a:buFont typeface="Wingdings" panose="05000000000000000000" pitchFamily="2" charset="2"/>
              <a:buNone/>
            </a:pPr>
            <a:endParaRPr lang="zh-CN" altLang="en-US" sz="2000" dirty="0">
              <a:latin typeface="Times New Roman" panose="02020603050405020304" pitchFamily="18" charset="0"/>
            </a:endParaRPr>
          </a:p>
        </p:txBody>
      </p:sp>
      <p:grpSp>
        <p:nvGrpSpPr>
          <p:cNvPr id="401438" name="Group 30"/>
          <p:cNvGrpSpPr>
            <a:grpSpLocks/>
          </p:cNvGrpSpPr>
          <p:nvPr/>
        </p:nvGrpSpPr>
        <p:grpSpPr bwMode="auto">
          <a:xfrm>
            <a:off x="9256713" y="4457701"/>
            <a:ext cx="1358900" cy="931863"/>
            <a:chOff x="6827" y="242"/>
            <a:chExt cx="856" cy="587"/>
          </a:xfrm>
        </p:grpSpPr>
        <p:sp>
          <p:nvSpPr>
            <p:cNvPr id="401422" name="Line 14"/>
            <p:cNvSpPr>
              <a:spLocks noChangeShapeType="1"/>
            </p:cNvSpPr>
            <p:nvPr/>
          </p:nvSpPr>
          <p:spPr bwMode="auto">
            <a:xfrm>
              <a:off x="6936" y="242"/>
              <a:ext cx="0" cy="224"/>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23" name="Rectangle 15"/>
            <p:cNvSpPr>
              <a:spLocks noChangeArrowheads="1"/>
            </p:cNvSpPr>
            <p:nvPr/>
          </p:nvSpPr>
          <p:spPr bwMode="auto">
            <a:xfrm>
              <a:off x="6843" y="486"/>
              <a:ext cx="80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20000"/>
                </a:spcBef>
                <a:buClr>
                  <a:schemeClr val="accent1"/>
                </a:buClr>
                <a:buSzPct val="80000"/>
                <a:buFont typeface="Wingdings 2" panose="05020102010507070707" pitchFamily="18" charset="2"/>
                <a:buNone/>
              </a:pPr>
              <a:r>
                <a:rPr lang="en-US" altLang="zh-CN" sz="2400" b="1">
                  <a:effectLst>
                    <a:outerShdw blurRad="38100" dist="38100" dir="2700000" algn="tl">
                      <a:srgbClr val="000000"/>
                    </a:outerShdw>
                  </a:effectLst>
                  <a:latin typeface="Times New Roman" panose="02020603050405020304" pitchFamily="18" charset="0"/>
                </a:rPr>
                <a:t>a</a:t>
              </a:r>
              <a:r>
                <a:rPr lang="en-US" altLang="zh-CN" sz="2400" b="1" baseline="-25000">
                  <a:effectLst>
                    <a:outerShdw blurRad="38100" dist="38100" dir="2700000" algn="tl">
                      <a:srgbClr val="000000"/>
                    </a:outerShdw>
                  </a:effectLst>
                  <a:latin typeface="Times New Roman" panose="02020603050405020304" pitchFamily="18" charset="0"/>
                </a:rPr>
                <a:t>i</a:t>
              </a:r>
              <a:r>
                <a:rPr lang="en-US" altLang="zh-CN" sz="2400" b="1">
                  <a:effectLst>
                    <a:outerShdw blurRad="38100" dist="38100" dir="2700000" algn="tl">
                      <a:srgbClr val="000000"/>
                    </a:outerShdw>
                  </a:effectLst>
                  <a:latin typeface="Times New Roman" panose="02020603050405020304" pitchFamily="18" charset="0"/>
                </a:rPr>
                <a:t>a</a:t>
              </a:r>
              <a:r>
                <a:rPr lang="en-US" altLang="zh-CN" sz="2400" b="1" baseline="-25000">
                  <a:effectLst>
                    <a:outerShdw blurRad="38100" dist="38100" dir="2700000" algn="tl">
                      <a:srgbClr val="000000"/>
                    </a:outerShdw>
                  </a:effectLst>
                  <a:latin typeface="Times New Roman" panose="02020603050405020304" pitchFamily="18" charset="0"/>
                </a:rPr>
                <a:t>i+1</a:t>
              </a:r>
              <a:r>
                <a:rPr lang="en-US" altLang="zh-CN" sz="2400" b="1">
                  <a:effectLst>
                    <a:outerShdw blurRad="38100" dist="38100" dir="2700000" algn="tl">
                      <a:srgbClr val="000000"/>
                    </a:outerShdw>
                  </a:effectLst>
                  <a:latin typeface="Times New Roman" panose="02020603050405020304" pitchFamily="18" charset="0"/>
                </a:rPr>
                <a:t>…#</a:t>
              </a:r>
            </a:p>
          </p:txBody>
        </p:sp>
        <p:sp>
          <p:nvSpPr>
            <p:cNvPr id="401425" name="Rectangle 17"/>
            <p:cNvSpPr>
              <a:spLocks noChangeArrowheads="1"/>
            </p:cNvSpPr>
            <p:nvPr/>
          </p:nvSpPr>
          <p:spPr bwMode="auto">
            <a:xfrm>
              <a:off x="6867" y="514"/>
              <a:ext cx="816" cy="272"/>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buFontTx/>
                <a:buNone/>
              </a:pPr>
              <a:endParaRPr lang="zh-CN" altLang="en-US" sz="2400" b="1">
                <a:latin typeface="Times New Roman" panose="02020603050405020304" pitchFamily="18" charset="0"/>
              </a:endParaRPr>
            </a:p>
          </p:txBody>
        </p:sp>
        <p:sp useBgFill="1">
          <p:nvSpPr>
            <p:cNvPr id="401426" name="Rectangle 18"/>
            <p:cNvSpPr>
              <a:spLocks noChangeArrowheads="1"/>
            </p:cNvSpPr>
            <p:nvPr/>
          </p:nvSpPr>
          <p:spPr bwMode="auto">
            <a:xfrm>
              <a:off x="6827" y="474"/>
              <a:ext cx="56" cy="355"/>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401437" name="Group 29"/>
          <p:cNvGrpSpPr>
            <a:grpSpLocks/>
          </p:cNvGrpSpPr>
          <p:nvPr/>
        </p:nvGrpSpPr>
        <p:grpSpPr bwMode="auto">
          <a:xfrm>
            <a:off x="6384926" y="4483100"/>
            <a:ext cx="2798763" cy="915988"/>
            <a:chOff x="4476" y="258"/>
            <a:chExt cx="1763" cy="577"/>
          </a:xfrm>
        </p:grpSpPr>
        <p:sp>
          <p:nvSpPr>
            <p:cNvPr id="401420" name="Rectangle 12"/>
            <p:cNvSpPr>
              <a:spLocks noChangeArrowheads="1"/>
            </p:cNvSpPr>
            <p:nvPr/>
          </p:nvSpPr>
          <p:spPr bwMode="auto">
            <a:xfrm>
              <a:off x="4476" y="516"/>
              <a:ext cx="1728" cy="272"/>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buFontTx/>
                <a:buNone/>
              </a:pPr>
              <a:r>
                <a:rPr lang="en-US" altLang="zh-CN" sz="2400" b="1">
                  <a:latin typeface="Times New Roman" panose="02020603050405020304" pitchFamily="18" charset="0"/>
                </a:rPr>
                <a:t>#X</a:t>
              </a:r>
              <a:r>
                <a:rPr lang="en-US" altLang="zh-CN" sz="2400" b="1" baseline="-25000">
                  <a:latin typeface="Times New Roman" panose="02020603050405020304" pitchFamily="18" charset="0"/>
                </a:rPr>
                <a:t>1</a:t>
              </a:r>
              <a:r>
                <a:rPr lang="en-US" altLang="zh-CN" sz="2400" b="1">
                  <a:latin typeface="Times New Roman" panose="02020603050405020304" pitchFamily="18" charset="0"/>
                </a:rPr>
                <a:t>X</a:t>
              </a:r>
              <a:r>
                <a:rPr lang="en-US" altLang="zh-CN" sz="2400" b="1" baseline="-25000">
                  <a:latin typeface="Times New Roman" panose="02020603050405020304" pitchFamily="18" charset="0"/>
                </a:rPr>
                <a:t>2</a:t>
              </a:r>
              <a:r>
                <a:rPr lang="en-US" altLang="zh-CN" sz="2400" b="1">
                  <a:latin typeface="Times New Roman" panose="02020603050405020304" pitchFamily="18" charset="0"/>
                </a:rPr>
                <a:t>…X</a:t>
              </a:r>
              <a:r>
                <a:rPr lang="en-US" altLang="zh-CN" sz="2400" b="1" baseline="-25000">
                  <a:latin typeface="Times New Roman" panose="02020603050405020304" pitchFamily="18" charset="0"/>
                </a:rPr>
                <a:t>m-1</a:t>
              </a:r>
              <a:r>
                <a:rPr lang="en-US" altLang="zh-CN" sz="2400" b="1">
                  <a:latin typeface="Times New Roman" panose="02020603050405020304" pitchFamily="18" charset="0"/>
                </a:rPr>
                <a:t>WVU</a:t>
              </a:r>
              <a:endParaRPr lang="zh-CN" altLang="en-US" sz="2400" b="1">
                <a:latin typeface="Times New Roman" panose="02020603050405020304" pitchFamily="18" charset="0"/>
              </a:endParaRPr>
            </a:p>
          </p:txBody>
        </p:sp>
        <p:sp>
          <p:nvSpPr>
            <p:cNvPr id="401421" name="Line 13"/>
            <p:cNvSpPr>
              <a:spLocks noChangeShapeType="1"/>
            </p:cNvSpPr>
            <p:nvPr/>
          </p:nvSpPr>
          <p:spPr bwMode="auto">
            <a:xfrm>
              <a:off x="6006" y="258"/>
              <a:ext cx="0" cy="224"/>
            </a:xfrm>
            <a:prstGeom prst="line">
              <a:avLst/>
            </a:prstGeom>
            <a:noFill/>
            <a:ln w="38100">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useBgFill="1">
          <p:nvSpPr>
            <p:cNvPr id="401427" name="Rectangle 19"/>
            <p:cNvSpPr>
              <a:spLocks noChangeArrowheads="1"/>
            </p:cNvSpPr>
            <p:nvPr/>
          </p:nvSpPr>
          <p:spPr bwMode="auto">
            <a:xfrm>
              <a:off x="6183" y="480"/>
              <a:ext cx="56" cy="355"/>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
        <p:nvSpPr>
          <p:cNvPr id="401428" name="Rectangle 3"/>
          <p:cNvSpPr>
            <a:spLocks noChangeArrowheads="1"/>
          </p:cNvSpPr>
          <p:nvPr/>
        </p:nvSpPr>
        <p:spPr bwMode="auto">
          <a:xfrm>
            <a:off x="6929439" y="5513388"/>
            <a:ext cx="4219575" cy="70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buFont typeface="Wingdings" panose="05000000000000000000" pitchFamily="2" charset="2"/>
              <a:buNone/>
            </a:pPr>
            <a:r>
              <a:rPr lang="zh-CN" altLang="en-US" sz="2200" b="1" dirty="0">
                <a:solidFill>
                  <a:srgbClr val="011893"/>
                </a:solidFill>
                <a:latin typeface="Times New Roman" panose="02020603050405020304" pitchFamily="18" charset="0"/>
                <a:ea typeface="楷体_GB2312" pitchFamily="49" charset="-122"/>
              </a:rPr>
              <a:t>但若</a:t>
            </a:r>
            <a:r>
              <a:rPr lang="en-US" altLang="zh-CN" sz="2200" b="1" dirty="0">
                <a:solidFill>
                  <a:srgbClr val="011893"/>
                </a:solidFill>
                <a:latin typeface="Times New Roman" panose="02020603050405020304" pitchFamily="18" charset="0"/>
                <a:ea typeface="楷体_GB2312" pitchFamily="49" charset="-122"/>
              </a:rPr>
              <a:t>M[</a:t>
            </a:r>
            <a:r>
              <a:rPr lang="en-US" altLang="zh-CN" sz="2200" b="1" dirty="0" err="1">
                <a:solidFill>
                  <a:srgbClr val="011893"/>
                </a:solidFill>
                <a:latin typeface="Times New Roman" panose="02020603050405020304" pitchFamily="18" charset="0"/>
                <a:ea typeface="楷体_GB2312" pitchFamily="49" charset="-122"/>
              </a:rPr>
              <a:t>X</a:t>
            </a:r>
            <a:r>
              <a:rPr lang="en-US" altLang="zh-CN" sz="2200" b="1" baseline="-25000" dirty="0" err="1">
                <a:solidFill>
                  <a:srgbClr val="011893"/>
                </a:solidFill>
                <a:effectLst/>
                <a:latin typeface="Times New Roman" panose="02020603050405020304" pitchFamily="18" charset="0"/>
                <a:ea typeface="楷体_GB2312" pitchFamily="49" charset="-122"/>
              </a:rPr>
              <a:t>m</a:t>
            </a:r>
            <a:r>
              <a:rPr lang="en-US" altLang="zh-CN" sz="2200" b="1" dirty="0">
                <a:solidFill>
                  <a:srgbClr val="011893"/>
                </a:solidFill>
                <a:latin typeface="Times New Roman" panose="02020603050405020304" pitchFamily="18" charset="0"/>
                <a:ea typeface="楷体_GB2312" pitchFamily="49" charset="-122"/>
              </a:rPr>
              <a:t>, </a:t>
            </a:r>
            <a:r>
              <a:rPr lang="en-US" altLang="zh-CN" sz="2200" b="1" dirty="0" err="1">
                <a:solidFill>
                  <a:srgbClr val="011893"/>
                </a:solidFill>
                <a:latin typeface="Times New Roman" panose="02020603050405020304" pitchFamily="18" charset="0"/>
                <a:ea typeface="楷体_GB2312" pitchFamily="49" charset="-122"/>
              </a:rPr>
              <a:t>a</a:t>
            </a:r>
            <a:r>
              <a:rPr lang="en-US" altLang="zh-CN" sz="2200" b="1" baseline="-25000" dirty="0" err="1">
                <a:solidFill>
                  <a:srgbClr val="011893"/>
                </a:solidFill>
                <a:latin typeface="Times New Roman" panose="02020603050405020304" pitchFamily="18" charset="0"/>
                <a:ea typeface="楷体_GB2312" pitchFamily="49" charset="-122"/>
              </a:rPr>
              <a:t>i</a:t>
            </a:r>
            <a:r>
              <a:rPr lang="en-US" altLang="zh-CN" sz="2200" b="1" dirty="0">
                <a:solidFill>
                  <a:srgbClr val="011893"/>
                </a:solidFill>
                <a:effectLst/>
                <a:latin typeface="Times New Roman" panose="02020603050405020304" pitchFamily="18" charset="0"/>
                <a:ea typeface="楷体_GB2312" pitchFamily="49" charset="-122"/>
              </a:rPr>
              <a:t>]</a:t>
            </a:r>
            <a:r>
              <a:rPr lang="zh-CN" altLang="en-US" sz="2200" b="1" dirty="0">
                <a:solidFill>
                  <a:srgbClr val="011893"/>
                </a:solidFill>
                <a:latin typeface="Times New Roman" panose="02020603050405020304" pitchFamily="18" charset="0"/>
                <a:ea typeface="楷体_GB2312" pitchFamily="49" charset="-122"/>
              </a:rPr>
              <a:t> </a:t>
            </a:r>
            <a:r>
              <a:rPr lang="en-US" altLang="zh-CN" sz="2200" b="1" dirty="0">
                <a:solidFill>
                  <a:srgbClr val="011893"/>
                </a:solidFill>
                <a:latin typeface="Times New Roman" panose="02020603050405020304" pitchFamily="18" charset="0"/>
                <a:ea typeface="楷体_GB2312" pitchFamily="49" charset="-122"/>
              </a:rPr>
              <a:t>= “ERROR</a:t>
            </a:r>
            <a:r>
              <a:rPr lang="zh-CN" altLang="en-US" sz="2200" b="1" dirty="0">
                <a:solidFill>
                  <a:srgbClr val="011893"/>
                </a:solidFill>
                <a:latin typeface="Times New Roman" panose="02020603050405020304" pitchFamily="18" charset="0"/>
                <a:ea typeface="楷体_GB2312" pitchFamily="49" charset="-122"/>
              </a:rPr>
              <a:t>”，</a:t>
            </a:r>
          </a:p>
          <a:p>
            <a:pPr algn="just">
              <a:buFont typeface="Wingdings" panose="05000000000000000000" pitchFamily="2" charset="2"/>
              <a:buNone/>
            </a:pPr>
            <a:r>
              <a:rPr lang="zh-CN" altLang="en-US" sz="2200" b="1" dirty="0">
                <a:solidFill>
                  <a:srgbClr val="011893"/>
                </a:solidFill>
                <a:latin typeface="Times New Roman" panose="02020603050405020304" pitchFamily="18" charset="0"/>
                <a:ea typeface="楷体_GB2312" pitchFamily="49" charset="-122"/>
              </a:rPr>
              <a:t>则调用出错处理程序处理 </a:t>
            </a:r>
            <a:r>
              <a:rPr lang="en-US" altLang="zh-CN" sz="2200" b="1" dirty="0">
                <a:solidFill>
                  <a:srgbClr val="011893"/>
                </a:solidFill>
                <a:latin typeface="Times New Roman" panose="02020603050405020304" pitchFamily="18" charset="0"/>
                <a:ea typeface="楷体_GB2312" pitchFamily="49" charset="-122"/>
              </a:rPr>
              <a:t>;</a:t>
            </a:r>
          </a:p>
        </p:txBody>
      </p:sp>
      <p:pic>
        <p:nvPicPr>
          <p:cNvPr id="401436" name="Picture 2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62713" y="147638"/>
            <a:ext cx="4146550" cy="1243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1439" name="Line 31"/>
          <p:cNvSpPr>
            <a:spLocks noChangeShapeType="1"/>
          </p:cNvSpPr>
          <p:nvPr/>
        </p:nvSpPr>
        <p:spPr bwMode="auto">
          <a:xfrm>
            <a:off x="1727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0" name="Line 32"/>
          <p:cNvSpPr>
            <a:spLocks noChangeShapeType="1"/>
          </p:cNvSpPr>
          <p:nvPr/>
        </p:nvSpPr>
        <p:spPr bwMode="auto">
          <a:xfrm>
            <a:off x="2425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1" name="Line 33"/>
          <p:cNvSpPr>
            <a:spLocks noChangeShapeType="1"/>
          </p:cNvSpPr>
          <p:nvPr/>
        </p:nvSpPr>
        <p:spPr bwMode="auto">
          <a:xfrm>
            <a:off x="3492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2" name="Line 34"/>
          <p:cNvSpPr>
            <a:spLocks noChangeShapeType="1"/>
          </p:cNvSpPr>
          <p:nvPr/>
        </p:nvSpPr>
        <p:spPr bwMode="auto">
          <a:xfrm>
            <a:off x="4876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3" name="Line 35"/>
          <p:cNvSpPr>
            <a:spLocks noChangeShapeType="1"/>
          </p:cNvSpPr>
          <p:nvPr/>
        </p:nvSpPr>
        <p:spPr bwMode="auto">
          <a:xfrm>
            <a:off x="6184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1444" name="Line 36"/>
          <p:cNvSpPr>
            <a:spLocks noChangeShapeType="1"/>
          </p:cNvSpPr>
          <p:nvPr/>
        </p:nvSpPr>
        <p:spPr bwMode="auto">
          <a:xfrm>
            <a:off x="1727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2519" name="Rectangle 7"/>
          <p:cNvSpPr>
            <a:spLocks noChangeArrowheads="1"/>
          </p:cNvSpPr>
          <p:nvPr/>
        </p:nvSpPr>
        <p:spPr bwMode="auto">
          <a:xfrm>
            <a:off x="1738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latin typeface="Times New Roman" panose="02020603050405020304" pitchFamily="18" charset="0"/>
              </a:rPr>
              <a:t>步骤     分析栈      余留输入串    所用产生式</a:t>
            </a:r>
          </a:p>
          <a:p>
            <a:pPr eaLnBrk="1" hangingPunct="1">
              <a:buFontTx/>
              <a:buNone/>
            </a:pPr>
            <a:endParaRPr lang="zh-CN" altLang="en-US" sz="800" b="1">
              <a:latin typeface="Times New Roman" panose="02020603050405020304" pitchFamily="18" charset="0"/>
            </a:endParaRPr>
          </a:p>
          <a:p>
            <a:pPr eaLnBrk="1" hangingPunct="1">
              <a:buFontTx/>
              <a:buAutoNum type="arabicParenBoth"/>
            </a:pPr>
            <a:r>
              <a:rPr lang="zh-CN" altLang="en-US" b="1">
                <a:latin typeface="Times New Roman" panose="02020603050405020304" pitchFamily="18" charset="0"/>
              </a:rPr>
              <a:t>    </a:t>
            </a:r>
            <a:r>
              <a:rPr lang="en-US" altLang="zh-CN" b="1">
                <a:latin typeface="Times New Roman" panose="02020603050405020304" pitchFamily="18" charset="0"/>
              </a:rPr>
              <a:t># E                  i+i*i #            E→TE’</a:t>
            </a:r>
          </a:p>
          <a:p>
            <a:pPr eaLnBrk="1" hangingPunct="1">
              <a:buFontTx/>
              <a:buAutoNum type="arabicParenBoth"/>
            </a:pPr>
            <a:r>
              <a:rPr lang="en-US" altLang="zh-CN" b="1">
                <a:latin typeface="Times New Roman" panose="02020603050405020304" pitchFamily="18" charset="0"/>
              </a:rPr>
              <a:t>    # E’T              i+i*i #            T</a:t>
            </a:r>
            <a:r>
              <a:rPr lang="en-US" altLang="en-US" b="1">
                <a:latin typeface="Times New Roman" panose="02020603050405020304" pitchFamily="18" charset="0"/>
              </a:rPr>
              <a:t>→FT’</a:t>
            </a:r>
            <a:endParaRPr lang="en-US" altLang="zh-CN" b="1">
              <a:latin typeface="Times New Roman" panose="02020603050405020304" pitchFamily="18" charset="0"/>
            </a:endParaRPr>
          </a:p>
          <a:p>
            <a:pPr eaLnBrk="1" hangingPunct="1">
              <a:buFontTx/>
              <a:buAutoNum type="arabicParenBoth"/>
            </a:pPr>
            <a:r>
              <a:rPr lang="en-US" altLang="zh-CN" b="1">
                <a:latin typeface="Times New Roman" panose="02020603050405020304" pitchFamily="18" charset="0"/>
              </a:rPr>
              <a:t>    # E’T’F          i+i*i #             F→i</a:t>
            </a:r>
          </a:p>
          <a:p>
            <a:pPr eaLnBrk="1" hangingPunct="1">
              <a:buFontTx/>
              <a:buAutoNum type="arabicParenBoth"/>
            </a:pPr>
            <a:r>
              <a:rPr lang="en-US" altLang="zh-CN" b="1">
                <a:latin typeface="Times New Roman" panose="02020603050405020304" pitchFamily="18" charset="0"/>
              </a:rPr>
              <a:t>    # E’T’i           i+i*i # </a:t>
            </a:r>
          </a:p>
          <a:p>
            <a:pPr eaLnBrk="1" hangingPunct="1">
              <a:buFontTx/>
              <a:buAutoNum type="arabicParenBoth"/>
            </a:pPr>
            <a:r>
              <a:rPr lang="en-US" altLang="zh-CN" b="1">
                <a:latin typeface="Times New Roman" panose="02020603050405020304" pitchFamily="18" charset="0"/>
              </a:rPr>
              <a:t>    # E’T’             +i*i #             T’→ε</a:t>
            </a:r>
          </a:p>
          <a:p>
            <a:pPr eaLnBrk="1" hangingPunct="1">
              <a:buFontTx/>
              <a:buAutoNum type="arabicParenBoth"/>
            </a:pPr>
            <a:r>
              <a:rPr lang="en-US" altLang="zh-CN" b="1">
                <a:latin typeface="Times New Roman" panose="02020603050405020304" pitchFamily="18" charset="0"/>
              </a:rPr>
              <a:t>    # E’                 +i*i #           E’→+TE’</a:t>
            </a:r>
          </a:p>
          <a:p>
            <a:pPr eaLnBrk="1" hangingPunct="1">
              <a:buFontTx/>
              <a:buAutoNum type="arabicParenBoth"/>
            </a:pPr>
            <a:r>
              <a:rPr lang="en-US" altLang="zh-CN" b="1">
                <a:latin typeface="Times New Roman" panose="02020603050405020304" pitchFamily="18" charset="0"/>
              </a:rPr>
              <a:t>    # E’T+            +i*i # </a:t>
            </a:r>
          </a:p>
          <a:p>
            <a:pPr eaLnBrk="1" hangingPunct="1">
              <a:buFontTx/>
              <a:buAutoNum type="arabicParenBoth"/>
            </a:pPr>
            <a:r>
              <a:rPr lang="en-US" altLang="zh-CN" b="1">
                <a:latin typeface="Times New Roman" panose="02020603050405020304" pitchFamily="18" charset="0"/>
              </a:rPr>
              <a:t>    # E’ T                i*i #             T→FT’</a:t>
            </a:r>
          </a:p>
          <a:p>
            <a:pPr eaLnBrk="1" hangingPunct="1">
              <a:buFontTx/>
              <a:buAutoNum type="arabicParenBoth"/>
            </a:pPr>
            <a:r>
              <a:rPr lang="en-US" altLang="zh-CN" b="1">
                <a:latin typeface="Times New Roman" panose="02020603050405020304" pitchFamily="18" charset="0"/>
              </a:rPr>
              <a:t>    # E’T’F             i*i #              F→i</a:t>
            </a:r>
          </a:p>
          <a:p>
            <a:pPr eaLnBrk="1" hangingPunct="1">
              <a:buFontTx/>
              <a:buAutoNum type="arabicParenBoth"/>
            </a:pPr>
            <a:r>
              <a:rPr lang="en-US" altLang="zh-CN" b="1">
                <a:latin typeface="Times New Roman" panose="02020603050405020304" pitchFamily="18" charset="0"/>
              </a:rPr>
              <a:t>    # E’T’i              i*i #                        </a:t>
            </a:r>
          </a:p>
          <a:p>
            <a:pPr eaLnBrk="1" hangingPunct="1">
              <a:buFontTx/>
              <a:buAutoNum type="arabicParenBoth"/>
            </a:pPr>
            <a:r>
              <a:rPr lang="en-US" altLang="zh-CN" b="1">
                <a:latin typeface="Times New Roman" panose="02020603050405020304" pitchFamily="18" charset="0"/>
              </a:rPr>
              <a:t>    # E’T’                *i #             T’→*FT’</a:t>
            </a:r>
          </a:p>
          <a:p>
            <a:pPr eaLnBrk="1" hangingPunct="1">
              <a:buFontTx/>
              <a:buAutoNum type="arabicParenBoth"/>
            </a:pPr>
            <a:r>
              <a:rPr lang="en-US" altLang="zh-CN" b="1">
                <a:latin typeface="Times New Roman" panose="02020603050405020304" pitchFamily="18" charset="0"/>
              </a:rPr>
              <a:t>    # E’T’F*            *i #                        </a:t>
            </a:r>
          </a:p>
          <a:p>
            <a:pPr eaLnBrk="1" hangingPunct="1">
              <a:buFontTx/>
              <a:buAutoNum type="arabicParenBoth"/>
            </a:pPr>
            <a:r>
              <a:rPr lang="en-US" altLang="zh-CN" b="1">
                <a:latin typeface="Times New Roman" panose="02020603050405020304" pitchFamily="18" charset="0"/>
              </a:rPr>
              <a:t>    # E’T’F                i #              F→i</a:t>
            </a:r>
          </a:p>
          <a:p>
            <a:pPr eaLnBrk="1" hangingPunct="1">
              <a:buFontTx/>
              <a:buAutoNum type="arabicParenBoth"/>
            </a:pPr>
            <a:r>
              <a:rPr lang="en-US" altLang="zh-CN" b="1">
                <a:latin typeface="Times New Roman" panose="02020603050405020304" pitchFamily="18" charset="0"/>
              </a:rPr>
              <a:t>    # E’T’i                 i #                        </a:t>
            </a:r>
          </a:p>
          <a:p>
            <a:pPr eaLnBrk="1" hangingPunct="1">
              <a:buFontTx/>
              <a:buAutoNum type="arabicParenBoth"/>
            </a:pPr>
            <a:r>
              <a:rPr lang="en-US" altLang="zh-CN" b="1">
                <a:latin typeface="Times New Roman" panose="02020603050405020304" pitchFamily="18" charset="0"/>
              </a:rPr>
              <a:t>    # E’T’                    #              T’→ε</a:t>
            </a:r>
          </a:p>
          <a:p>
            <a:pPr eaLnBrk="1" hangingPunct="1">
              <a:buFontTx/>
              <a:buAutoNum type="arabicParenBoth"/>
            </a:pPr>
            <a:r>
              <a:rPr lang="en-US" altLang="zh-CN" b="1">
                <a:latin typeface="Times New Roman" panose="02020603050405020304" pitchFamily="18" charset="0"/>
              </a:rPr>
              <a:t>    # E’                        #              E’→ε</a:t>
            </a:r>
          </a:p>
          <a:p>
            <a:pPr eaLnBrk="1" hangingPunct="1">
              <a:buFontTx/>
              <a:buAutoNum type="arabicParenBoth"/>
            </a:pPr>
            <a:r>
              <a:rPr lang="en-US" altLang="zh-CN" b="1">
                <a:latin typeface="Times New Roman" panose="02020603050405020304" pitchFamily="18" charset="0"/>
              </a:rPr>
              <a:t>    #                             #                </a:t>
            </a:r>
            <a:r>
              <a:rPr lang="zh-CN" altLang="en-US" b="1">
                <a:latin typeface="Times New Roman" panose="02020603050405020304" pitchFamily="18" charset="0"/>
              </a:rPr>
              <a:t>成功</a:t>
            </a:r>
          </a:p>
        </p:txBody>
      </p:sp>
      <p:sp>
        <p:nvSpPr>
          <p:cNvPr id="401446" name="Rectangle 38"/>
          <p:cNvSpPr>
            <a:spLocks noChangeArrowheads="1"/>
          </p:cNvSpPr>
          <p:nvPr/>
        </p:nvSpPr>
        <p:spPr bwMode="auto">
          <a:xfrm>
            <a:off x="1509713" y="117476"/>
            <a:ext cx="472440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4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084450664"/>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435"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pic>
        <p:nvPicPr>
          <p:cNvPr id="402454" name="Picture 2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62713" y="147638"/>
            <a:ext cx="4146550" cy="1243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2455" name="Rectangle 3"/>
          <p:cNvSpPr>
            <a:spLocks noChangeArrowheads="1"/>
          </p:cNvSpPr>
          <p:nvPr/>
        </p:nvSpPr>
        <p:spPr bwMode="auto">
          <a:xfrm>
            <a:off x="6151563" y="1909764"/>
            <a:ext cx="4476750" cy="405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22313" indent="-2730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004888" indent="-255588">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279525" indent="-236538">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1489075" indent="-182563">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1946275" indent="-182563"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403475" indent="-182563"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2860675" indent="-182563"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317875" indent="-182563"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a:t>
            </a:r>
            <a:r>
              <a:rPr lang="en-US" altLang="zh-CN" sz="2200" b="1" dirty="0">
                <a:solidFill>
                  <a:srgbClr val="011893"/>
                </a:solidFill>
                <a:effectLst/>
                <a:latin typeface="Times New Roman" panose="02020603050405020304" pitchFamily="18" charset="0"/>
                <a:ea typeface="楷体_GB2312" pitchFamily="49" charset="-122"/>
              </a:rPr>
              <a:t>2</a:t>
            </a:r>
            <a:r>
              <a:rPr lang="zh-CN" altLang="en-US" sz="2200" b="1" dirty="0">
                <a:solidFill>
                  <a:srgbClr val="011893"/>
                </a:solidFill>
                <a:effectLst/>
                <a:latin typeface="Times New Roman" panose="02020603050405020304" pitchFamily="18" charset="0"/>
                <a:ea typeface="楷体_GB2312" pitchFamily="49" charset="-122"/>
              </a:rPr>
              <a:t>）若</a:t>
            </a:r>
            <a:r>
              <a:rPr lang="en-US" altLang="zh-CN" sz="2200" b="1" dirty="0" err="1">
                <a:solidFill>
                  <a:srgbClr val="011893"/>
                </a:solidFill>
                <a:effectLst/>
                <a:latin typeface="Times New Roman" panose="02020603050405020304" pitchFamily="18" charset="0"/>
                <a:ea typeface="楷体_GB2312" pitchFamily="49" charset="-122"/>
              </a:rPr>
              <a:t>X</a:t>
            </a:r>
            <a:r>
              <a:rPr lang="en-US" altLang="zh-CN" sz="2200" b="1" baseline="-25000" dirty="0" err="1">
                <a:solidFill>
                  <a:srgbClr val="011893"/>
                </a:solidFill>
                <a:effectLst/>
                <a:latin typeface="Times New Roman" panose="02020603050405020304" pitchFamily="18" charset="0"/>
                <a:ea typeface="楷体_GB2312" pitchFamily="49" charset="-122"/>
              </a:rPr>
              <a:t>m</a:t>
            </a:r>
            <a:r>
              <a:rPr lang="en-US" altLang="zh-CN" sz="2200" b="1" dirty="0">
                <a:solidFill>
                  <a:srgbClr val="011893"/>
                </a:solidFill>
                <a:effectLst/>
                <a:latin typeface="Times New Roman" panose="02020603050405020304" pitchFamily="18" charset="0"/>
                <a:ea typeface="楷体_GB2312" pitchFamily="49" charset="-122"/>
              </a:rPr>
              <a:t>=</a:t>
            </a:r>
            <a:r>
              <a:rPr lang="en-US" altLang="zh-CN" sz="2200" b="1" dirty="0" err="1">
                <a:solidFill>
                  <a:srgbClr val="011893"/>
                </a:solidFill>
                <a:effectLst/>
                <a:latin typeface="Times New Roman" panose="02020603050405020304" pitchFamily="18" charset="0"/>
                <a:ea typeface="楷体_GB2312" pitchFamily="49" charset="-122"/>
              </a:rPr>
              <a:t>a</a:t>
            </a:r>
            <a:r>
              <a:rPr lang="en-US" altLang="zh-CN" sz="2200" b="1" baseline="-25000" dirty="0" err="1">
                <a:solidFill>
                  <a:srgbClr val="011893"/>
                </a:solidFill>
                <a:effectLst/>
                <a:latin typeface="Times New Roman" panose="02020603050405020304" pitchFamily="18" charset="0"/>
                <a:ea typeface="楷体_GB2312" pitchFamily="49" charset="-122"/>
              </a:rPr>
              <a:t>i</a:t>
            </a:r>
            <a:r>
              <a:rPr lang="en-US" altLang="zh-CN" sz="2200" b="1" dirty="0">
                <a:solidFill>
                  <a:srgbClr val="011893"/>
                </a:solidFill>
                <a:effectLst/>
                <a:latin typeface="楷体_GB2312" pitchFamily="49" charset="-122"/>
                <a:ea typeface="楷体_GB2312" pitchFamily="49" charset="-122"/>
              </a:rPr>
              <a:t>≠</a:t>
            </a:r>
            <a:r>
              <a:rPr lang="en-US" altLang="zh-CN" sz="2200" b="1" dirty="0">
                <a:solidFill>
                  <a:srgbClr val="011893"/>
                </a:solidFill>
                <a:effectLst/>
                <a:latin typeface="Times New Roman" panose="02020603050405020304" pitchFamily="18" charset="0"/>
                <a:ea typeface="楷体_GB2312" pitchFamily="49" charset="-122"/>
              </a:rPr>
              <a:t>#</a:t>
            </a:r>
            <a:r>
              <a:rPr lang="zh-CN" altLang="en-US" sz="2200" b="1" dirty="0">
                <a:solidFill>
                  <a:srgbClr val="011893"/>
                </a:solidFill>
                <a:effectLst/>
                <a:latin typeface="Times New Roman" panose="02020603050405020304" pitchFamily="18" charset="0"/>
                <a:ea typeface="楷体_GB2312" pitchFamily="49" charset="-122"/>
              </a:rPr>
              <a:t>，则表明栈顶符</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号已与当前正扫视的输入符</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号得到匹配，此时应将</a:t>
            </a:r>
            <a:r>
              <a:rPr lang="en-US" altLang="zh-CN" sz="2200" b="1" dirty="0" err="1">
                <a:solidFill>
                  <a:srgbClr val="011893"/>
                </a:solidFill>
                <a:effectLst/>
                <a:latin typeface="Times New Roman" panose="02020603050405020304" pitchFamily="18" charset="0"/>
                <a:ea typeface="楷体_GB2312" pitchFamily="49" charset="-122"/>
              </a:rPr>
              <a:t>X</a:t>
            </a:r>
            <a:r>
              <a:rPr lang="en-US" altLang="zh-CN" sz="2200" b="1" baseline="-25000" dirty="0" err="1">
                <a:solidFill>
                  <a:srgbClr val="011893"/>
                </a:solidFill>
                <a:effectLst/>
                <a:latin typeface="Times New Roman" panose="02020603050405020304" pitchFamily="18" charset="0"/>
                <a:ea typeface="楷体_GB2312" pitchFamily="49" charset="-122"/>
              </a:rPr>
              <a:t>m</a:t>
            </a:r>
            <a:endParaRPr lang="en-US" altLang="zh-CN" sz="2200" b="1" baseline="-25000" dirty="0">
              <a:solidFill>
                <a:srgbClr val="011893"/>
              </a:solidFill>
              <a:effectLst/>
              <a:latin typeface="Times New Roman" panose="02020603050405020304" pitchFamily="18" charset="0"/>
              <a:ea typeface="楷体_GB2312" pitchFamily="49" charset="-122"/>
            </a:endParaRPr>
          </a:p>
          <a:p>
            <a:pPr algn="just">
              <a:lnSpc>
                <a:spcPct val="125000"/>
              </a:lnSpc>
              <a:spcBef>
                <a:spcPct val="0"/>
              </a:spcBef>
              <a:buFont typeface="Wingdings" panose="05000000000000000000" pitchFamily="2" charset="2"/>
              <a:buNone/>
            </a:pPr>
            <a:r>
              <a:rPr lang="zh-CN" altLang="en-US" sz="2200" b="1" baseline="-25000" dirty="0">
                <a:solidFill>
                  <a:srgbClr val="011893"/>
                </a:solidFill>
                <a:effectLst/>
                <a:latin typeface="Times New Roman" panose="02020603050405020304" pitchFamily="18" charset="0"/>
                <a:ea typeface="楷体_GB2312" pitchFamily="49" charset="-122"/>
              </a:rPr>
              <a:t>            </a:t>
            </a:r>
            <a:r>
              <a:rPr lang="zh-CN" altLang="en-US" sz="2200" b="1" dirty="0">
                <a:solidFill>
                  <a:srgbClr val="011893"/>
                </a:solidFill>
                <a:effectLst/>
                <a:latin typeface="Times New Roman" panose="02020603050405020304" pitchFamily="18" charset="0"/>
                <a:ea typeface="楷体_GB2312" pitchFamily="49" charset="-122"/>
              </a:rPr>
              <a:t>（即</a:t>
            </a:r>
            <a:r>
              <a:rPr lang="en-US" altLang="zh-CN" sz="2200" b="1" dirty="0" err="1">
                <a:solidFill>
                  <a:srgbClr val="011893"/>
                </a:solidFill>
                <a:effectLst/>
                <a:latin typeface="Times New Roman" panose="02020603050405020304" pitchFamily="18" charset="0"/>
                <a:ea typeface="楷体_GB2312" pitchFamily="49" charset="-122"/>
              </a:rPr>
              <a:t>a</a:t>
            </a:r>
            <a:r>
              <a:rPr lang="en-US" altLang="zh-CN" sz="2200" b="1" baseline="-25000" dirty="0" err="1">
                <a:solidFill>
                  <a:srgbClr val="011893"/>
                </a:solidFill>
                <a:effectLst/>
                <a:latin typeface="Times New Roman" panose="02020603050405020304" pitchFamily="18" charset="0"/>
                <a:ea typeface="楷体_GB2312" pitchFamily="49" charset="-122"/>
              </a:rPr>
              <a:t>i</a:t>
            </a:r>
            <a:r>
              <a:rPr lang="zh-CN" altLang="en-US" sz="2200" b="1" dirty="0">
                <a:solidFill>
                  <a:srgbClr val="011893"/>
                </a:solidFill>
                <a:effectLst/>
                <a:latin typeface="Times New Roman" panose="02020603050405020304" pitchFamily="18" charset="0"/>
                <a:ea typeface="楷体_GB2312" pitchFamily="49" charset="-122"/>
              </a:rPr>
              <a:t>）从栈中退出，并将输</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入符号指示器向前推进一个</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位置； </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a:t>
            </a:r>
            <a:r>
              <a:rPr lang="en-US" altLang="zh-CN" sz="2200" b="1" dirty="0">
                <a:solidFill>
                  <a:srgbClr val="011893"/>
                </a:solidFill>
                <a:effectLst/>
                <a:latin typeface="Times New Roman" panose="02020603050405020304" pitchFamily="18" charset="0"/>
                <a:ea typeface="楷体_GB2312" pitchFamily="49" charset="-122"/>
              </a:rPr>
              <a:t>3</a:t>
            </a:r>
            <a:r>
              <a:rPr lang="zh-CN" altLang="en-US" sz="2200" b="1" dirty="0">
                <a:solidFill>
                  <a:srgbClr val="011893"/>
                </a:solidFill>
                <a:effectLst/>
                <a:latin typeface="Times New Roman" panose="02020603050405020304" pitchFamily="18" charset="0"/>
                <a:ea typeface="楷体_GB2312" pitchFamily="49" charset="-122"/>
              </a:rPr>
              <a:t>）若</a:t>
            </a:r>
            <a:r>
              <a:rPr lang="en-US" altLang="zh-CN" sz="2200" b="1" dirty="0" err="1">
                <a:solidFill>
                  <a:srgbClr val="011893"/>
                </a:solidFill>
                <a:effectLst/>
                <a:latin typeface="Times New Roman" panose="02020603050405020304" pitchFamily="18" charset="0"/>
                <a:ea typeface="楷体_GB2312" pitchFamily="49" charset="-122"/>
              </a:rPr>
              <a:t>X</a:t>
            </a:r>
            <a:r>
              <a:rPr lang="en-US" altLang="zh-CN" sz="2200" b="1" baseline="-25000" dirty="0" err="1">
                <a:solidFill>
                  <a:srgbClr val="011893"/>
                </a:solidFill>
                <a:effectLst/>
                <a:latin typeface="Times New Roman" panose="02020603050405020304" pitchFamily="18" charset="0"/>
                <a:ea typeface="楷体_GB2312" pitchFamily="49" charset="-122"/>
              </a:rPr>
              <a:t>m</a:t>
            </a:r>
            <a:r>
              <a:rPr lang="en-US" altLang="zh-CN" sz="2200" b="1" dirty="0">
                <a:solidFill>
                  <a:srgbClr val="011893"/>
                </a:solidFill>
                <a:effectLst/>
                <a:latin typeface="Times New Roman" panose="02020603050405020304" pitchFamily="18" charset="0"/>
                <a:ea typeface="楷体_GB2312" pitchFamily="49" charset="-122"/>
              </a:rPr>
              <a:t>=</a:t>
            </a:r>
            <a:r>
              <a:rPr lang="en-US" altLang="zh-CN" sz="2200" b="1" dirty="0" err="1">
                <a:solidFill>
                  <a:srgbClr val="011893"/>
                </a:solidFill>
                <a:effectLst/>
                <a:latin typeface="Times New Roman" panose="02020603050405020304" pitchFamily="18" charset="0"/>
                <a:ea typeface="楷体_GB2312" pitchFamily="49" charset="-122"/>
              </a:rPr>
              <a:t>a</a:t>
            </a:r>
            <a:r>
              <a:rPr lang="en-US" altLang="zh-CN" sz="2200" b="1" baseline="-25000" dirty="0" err="1">
                <a:solidFill>
                  <a:srgbClr val="011893"/>
                </a:solidFill>
                <a:effectLst/>
                <a:latin typeface="Times New Roman" panose="02020603050405020304" pitchFamily="18" charset="0"/>
                <a:ea typeface="楷体_GB2312" pitchFamily="49" charset="-122"/>
              </a:rPr>
              <a:t>i</a:t>
            </a:r>
            <a:r>
              <a:rPr lang="en-US" altLang="zh-CN" sz="2200" b="1" dirty="0">
                <a:solidFill>
                  <a:srgbClr val="011893"/>
                </a:solidFill>
                <a:effectLst/>
                <a:latin typeface="楷体_GB2312" pitchFamily="49" charset="-122"/>
                <a:ea typeface="楷体_GB2312" pitchFamily="49" charset="-122"/>
              </a:rPr>
              <a:t>=</a:t>
            </a:r>
            <a:r>
              <a:rPr lang="en-US" altLang="zh-CN" sz="2200" b="1" dirty="0">
                <a:solidFill>
                  <a:srgbClr val="011893"/>
                </a:solidFill>
                <a:effectLst/>
                <a:latin typeface="Times New Roman" panose="02020603050405020304" pitchFamily="18" charset="0"/>
                <a:ea typeface="楷体_GB2312" pitchFamily="49" charset="-122"/>
              </a:rPr>
              <a:t>#</a:t>
            </a:r>
            <a:r>
              <a:rPr lang="zh-CN" altLang="en-US" sz="2200" b="1" dirty="0">
                <a:solidFill>
                  <a:srgbClr val="011893"/>
                </a:solidFill>
                <a:effectLst/>
                <a:latin typeface="Times New Roman" panose="02020603050405020304" pitchFamily="18" charset="0"/>
                <a:ea typeface="楷体_GB2312" pitchFamily="49" charset="-122"/>
              </a:rPr>
              <a:t>，则表明输入串已</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完全得到匹配，此时可宣告</a:t>
            </a:r>
          </a:p>
          <a:p>
            <a:pPr algn="just">
              <a:lnSpc>
                <a:spcPct val="125000"/>
              </a:lnSpc>
              <a:spcBef>
                <a:spcPct val="0"/>
              </a:spcBef>
              <a:buFont typeface="Wingdings" panose="05000000000000000000" pitchFamily="2" charset="2"/>
              <a:buNone/>
            </a:pPr>
            <a:r>
              <a:rPr lang="zh-CN" altLang="en-US" sz="2200" b="1" dirty="0">
                <a:solidFill>
                  <a:srgbClr val="011893"/>
                </a:solidFill>
                <a:effectLst/>
                <a:latin typeface="Times New Roman" panose="02020603050405020304" pitchFamily="18" charset="0"/>
                <a:ea typeface="楷体_GB2312" pitchFamily="49" charset="-122"/>
              </a:rPr>
              <a:t>          分析成功而结束分析工作。 </a:t>
            </a:r>
          </a:p>
        </p:txBody>
      </p:sp>
      <p:sp>
        <p:nvSpPr>
          <p:cNvPr id="402456" name="Line 24"/>
          <p:cNvSpPr>
            <a:spLocks noChangeShapeType="1"/>
          </p:cNvSpPr>
          <p:nvPr/>
        </p:nvSpPr>
        <p:spPr bwMode="auto">
          <a:xfrm>
            <a:off x="1727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57" name="Line 25"/>
          <p:cNvSpPr>
            <a:spLocks noChangeShapeType="1"/>
          </p:cNvSpPr>
          <p:nvPr/>
        </p:nvSpPr>
        <p:spPr bwMode="auto">
          <a:xfrm>
            <a:off x="2425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58" name="Line 26"/>
          <p:cNvSpPr>
            <a:spLocks noChangeShapeType="1"/>
          </p:cNvSpPr>
          <p:nvPr/>
        </p:nvSpPr>
        <p:spPr bwMode="auto">
          <a:xfrm>
            <a:off x="3492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59" name="Line 27"/>
          <p:cNvSpPr>
            <a:spLocks noChangeShapeType="1"/>
          </p:cNvSpPr>
          <p:nvPr/>
        </p:nvSpPr>
        <p:spPr bwMode="auto">
          <a:xfrm>
            <a:off x="4876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60" name="Line 28"/>
          <p:cNvSpPr>
            <a:spLocks noChangeShapeType="1"/>
          </p:cNvSpPr>
          <p:nvPr/>
        </p:nvSpPr>
        <p:spPr bwMode="auto">
          <a:xfrm>
            <a:off x="6184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02461" name="Line 29"/>
          <p:cNvSpPr>
            <a:spLocks noChangeShapeType="1"/>
          </p:cNvSpPr>
          <p:nvPr/>
        </p:nvSpPr>
        <p:spPr bwMode="auto">
          <a:xfrm>
            <a:off x="1727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2519" name="Rectangle 7"/>
          <p:cNvSpPr>
            <a:spLocks noChangeArrowheads="1"/>
          </p:cNvSpPr>
          <p:nvPr/>
        </p:nvSpPr>
        <p:spPr bwMode="auto">
          <a:xfrm>
            <a:off x="1738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zh-CN" altLang="en-US" b="1">
                <a:latin typeface="Times New Roman" panose="02020603050405020304" pitchFamily="18" charset="0"/>
              </a:rPr>
              <a:t>步骤     分析栈      余留输入串    所用产生式</a:t>
            </a:r>
          </a:p>
          <a:p>
            <a:pPr eaLnBrk="1" hangingPunct="1">
              <a:buFontTx/>
              <a:buNone/>
            </a:pPr>
            <a:endParaRPr lang="zh-CN" altLang="en-US" sz="800" b="1">
              <a:latin typeface="Times New Roman" panose="02020603050405020304" pitchFamily="18" charset="0"/>
            </a:endParaRPr>
          </a:p>
          <a:p>
            <a:pPr eaLnBrk="1" hangingPunct="1">
              <a:buFontTx/>
              <a:buAutoNum type="arabicParenBoth"/>
            </a:pPr>
            <a:r>
              <a:rPr lang="zh-CN" altLang="en-US" b="1">
                <a:latin typeface="Times New Roman" panose="02020603050405020304" pitchFamily="18" charset="0"/>
              </a:rPr>
              <a:t>    </a:t>
            </a:r>
            <a:r>
              <a:rPr lang="en-US" altLang="zh-CN" b="1">
                <a:latin typeface="Times New Roman" panose="02020603050405020304" pitchFamily="18" charset="0"/>
              </a:rPr>
              <a:t># E                  i+i*i #            E→TE’</a:t>
            </a:r>
          </a:p>
          <a:p>
            <a:pPr eaLnBrk="1" hangingPunct="1">
              <a:buFontTx/>
              <a:buAutoNum type="arabicParenBoth"/>
            </a:pPr>
            <a:r>
              <a:rPr lang="en-US" altLang="zh-CN" b="1">
                <a:latin typeface="Times New Roman" panose="02020603050405020304" pitchFamily="18" charset="0"/>
              </a:rPr>
              <a:t>    # E’T              i+i*i #            T</a:t>
            </a:r>
            <a:r>
              <a:rPr lang="en-US" altLang="en-US" b="1">
                <a:latin typeface="Times New Roman" panose="02020603050405020304" pitchFamily="18" charset="0"/>
              </a:rPr>
              <a:t>→FT’</a:t>
            </a:r>
            <a:endParaRPr lang="en-US" altLang="zh-CN" b="1">
              <a:latin typeface="Times New Roman" panose="02020603050405020304" pitchFamily="18" charset="0"/>
            </a:endParaRPr>
          </a:p>
          <a:p>
            <a:pPr eaLnBrk="1" hangingPunct="1">
              <a:buFontTx/>
              <a:buAutoNum type="arabicParenBoth"/>
            </a:pPr>
            <a:r>
              <a:rPr lang="en-US" altLang="zh-CN" b="1">
                <a:latin typeface="Times New Roman" panose="02020603050405020304" pitchFamily="18" charset="0"/>
              </a:rPr>
              <a:t>    # E’T’F          i+i*i #             F→i</a:t>
            </a:r>
          </a:p>
          <a:p>
            <a:pPr eaLnBrk="1" hangingPunct="1">
              <a:buFontTx/>
              <a:buAutoNum type="arabicParenBoth"/>
            </a:pPr>
            <a:r>
              <a:rPr lang="en-US" altLang="zh-CN" b="1">
                <a:latin typeface="Times New Roman" panose="02020603050405020304" pitchFamily="18" charset="0"/>
              </a:rPr>
              <a:t>    # E’T’i           i+i*i # </a:t>
            </a:r>
          </a:p>
          <a:p>
            <a:pPr eaLnBrk="1" hangingPunct="1">
              <a:buFontTx/>
              <a:buAutoNum type="arabicParenBoth"/>
            </a:pPr>
            <a:r>
              <a:rPr lang="en-US" altLang="zh-CN" b="1">
                <a:latin typeface="Times New Roman" panose="02020603050405020304" pitchFamily="18" charset="0"/>
              </a:rPr>
              <a:t>    # E’T’             +i*i #             T’→ε</a:t>
            </a:r>
          </a:p>
          <a:p>
            <a:pPr eaLnBrk="1" hangingPunct="1">
              <a:buFontTx/>
              <a:buAutoNum type="arabicParenBoth"/>
            </a:pPr>
            <a:r>
              <a:rPr lang="en-US" altLang="zh-CN" b="1">
                <a:latin typeface="Times New Roman" panose="02020603050405020304" pitchFamily="18" charset="0"/>
              </a:rPr>
              <a:t>    # E’                 +i*i #           E’→+TE’</a:t>
            </a:r>
          </a:p>
          <a:p>
            <a:pPr eaLnBrk="1" hangingPunct="1">
              <a:buFontTx/>
              <a:buAutoNum type="arabicParenBoth"/>
            </a:pPr>
            <a:r>
              <a:rPr lang="en-US" altLang="zh-CN" b="1">
                <a:latin typeface="Times New Roman" panose="02020603050405020304" pitchFamily="18" charset="0"/>
              </a:rPr>
              <a:t>    # E’T+            +i*i # </a:t>
            </a:r>
          </a:p>
          <a:p>
            <a:pPr eaLnBrk="1" hangingPunct="1">
              <a:buFontTx/>
              <a:buAutoNum type="arabicParenBoth"/>
            </a:pPr>
            <a:r>
              <a:rPr lang="en-US" altLang="zh-CN" b="1">
                <a:latin typeface="Times New Roman" panose="02020603050405020304" pitchFamily="18" charset="0"/>
              </a:rPr>
              <a:t>    # E’ T                i*i #             T→FT’</a:t>
            </a:r>
          </a:p>
          <a:p>
            <a:pPr eaLnBrk="1" hangingPunct="1">
              <a:buFontTx/>
              <a:buAutoNum type="arabicParenBoth"/>
            </a:pPr>
            <a:r>
              <a:rPr lang="en-US" altLang="zh-CN" b="1">
                <a:latin typeface="Times New Roman" panose="02020603050405020304" pitchFamily="18" charset="0"/>
              </a:rPr>
              <a:t>    # E’T’F             i*i #              F→i</a:t>
            </a:r>
          </a:p>
          <a:p>
            <a:pPr eaLnBrk="1" hangingPunct="1">
              <a:buFontTx/>
              <a:buAutoNum type="arabicParenBoth"/>
            </a:pPr>
            <a:r>
              <a:rPr lang="en-US" altLang="zh-CN" b="1">
                <a:latin typeface="Times New Roman" panose="02020603050405020304" pitchFamily="18" charset="0"/>
              </a:rPr>
              <a:t>    # E’T’i              i*i #                        </a:t>
            </a:r>
          </a:p>
          <a:p>
            <a:pPr eaLnBrk="1" hangingPunct="1">
              <a:buFontTx/>
              <a:buAutoNum type="arabicParenBoth"/>
            </a:pPr>
            <a:r>
              <a:rPr lang="en-US" altLang="zh-CN" b="1">
                <a:latin typeface="Times New Roman" panose="02020603050405020304" pitchFamily="18" charset="0"/>
              </a:rPr>
              <a:t>    # E’T’                *i #             T’→*FT’</a:t>
            </a:r>
          </a:p>
          <a:p>
            <a:pPr eaLnBrk="1" hangingPunct="1">
              <a:buFontTx/>
              <a:buAutoNum type="arabicParenBoth"/>
            </a:pPr>
            <a:r>
              <a:rPr lang="en-US" altLang="zh-CN" b="1">
                <a:latin typeface="Times New Roman" panose="02020603050405020304" pitchFamily="18" charset="0"/>
              </a:rPr>
              <a:t>    # E’T’F*            *i #                        </a:t>
            </a:r>
          </a:p>
          <a:p>
            <a:pPr eaLnBrk="1" hangingPunct="1">
              <a:buFontTx/>
              <a:buAutoNum type="arabicParenBoth"/>
            </a:pPr>
            <a:r>
              <a:rPr lang="en-US" altLang="zh-CN" b="1">
                <a:latin typeface="Times New Roman" panose="02020603050405020304" pitchFamily="18" charset="0"/>
              </a:rPr>
              <a:t>    # E’T’F                i #              F→i</a:t>
            </a:r>
          </a:p>
          <a:p>
            <a:pPr eaLnBrk="1" hangingPunct="1">
              <a:buFontTx/>
              <a:buAutoNum type="arabicParenBoth"/>
            </a:pPr>
            <a:r>
              <a:rPr lang="en-US" altLang="zh-CN" b="1">
                <a:latin typeface="Times New Roman" panose="02020603050405020304" pitchFamily="18" charset="0"/>
              </a:rPr>
              <a:t>    # E’T’i                 i #                        </a:t>
            </a:r>
          </a:p>
          <a:p>
            <a:pPr eaLnBrk="1" hangingPunct="1">
              <a:buFontTx/>
              <a:buAutoNum type="arabicParenBoth"/>
            </a:pPr>
            <a:r>
              <a:rPr lang="en-US" altLang="zh-CN" b="1">
                <a:latin typeface="Times New Roman" panose="02020603050405020304" pitchFamily="18" charset="0"/>
              </a:rPr>
              <a:t>    # E’T’                    #              T’→ε</a:t>
            </a:r>
          </a:p>
          <a:p>
            <a:pPr eaLnBrk="1" hangingPunct="1">
              <a:buFontTx/>
              <a:buAutoNum type="arabicParenBoth"/>
            </a:pPr>
            <a:r>
              <a:rPr lang="en-US" altLang="zh-CN" b="1">
                <a:latin typeface="Times New Roman" panose="02020603050405020304" pitchFamily="18" charset="0"/>
              </a:rPr>
              <a:t>    # E’                        #              E’→ε</a:t>
            </a:r>
          </a:p>
          <a:p>
            <a:pPr eaLnBrk="1" hangingPunct="1">
              <a:buFontTx/>
              <a:buAutoNum type="arabicParenBoth"/>
            </a:pPr>
            <a:r>
              <a:rPr lang="en-US" altLang="zh-CN" b="1">
                <a:latin typeface="Times New Roman" panose="02020603050405020304" pitchFamily="18" charset="0"/>
              </a:rPr>
              <a:t>    #                             #                </a:t>
            </a:r>
            <a:r>
              <a:rPr lang="zh-CN" altLang="en-US" b="1">
                <a:latin typeface="Times New Roman" panose="02020603050405020304" pitchFamily="18" charset="0"/>
              </a:rPr>
              <a:t>成功</a:t>
            </a:r>
          </a:p>
        </p:txBody>
      </p:sp>
      <p:sp>
        <p:nvSpPr>
          <p:cNvPr id="402463" name="Rectangle 31"/>
          <p:cNvSpPr>
            <a:spLocks noChangeArrowheads="1"/>
          </p:cNvSpPr>
          <p:nvPr/>
        </p:nvSpPr>
        <p:spPr bwMode="auto">
          <a:xfrm>
            <a:off x="1509713" y="117476"/>
            <a:ext cx="472440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4000" b="1" dirty="0">
              <a:solidFill>
                <a:srgbClr val="011893"/>
              </a:solidFill>
              <a:effectLst/>
              <a:latin typeface="楷体_GB2312" pitchFamily="49" charset="-122"/>
              <a:ea typeface="楷体_GB2312" pitchFamily="49" charset="-122"/>
            </a:endParaRPr>
          </a:p>
          <a:p>
            <a:pPr>
              <a:lnSpc>
                <a:spcPct val="120000"/>
              </a:lnSpc>
              <a:buFont typeface="Wingdings" panose="05000000000000000000" pitchFamily="2" charset="2"/>
              <a:buNone/>
            </a:pPr>
            <a:endParaRPr lang="zh-CN" altLang="en-US" b="1" dirty="0">
              <a:solidFill>
                <a:srgbClr val="FFFF00"/>
              </a:solidFill>
              <a:latin typeface="楷体_GB2312" pitchFamily="49" charset="-122"/>
              <a:ea typeface="楷体_GB2312" pitchFamily="49" charset="-122"/>
            </a:endParaRPr>
          </a:p>
        </p:txBody>
      </p:sp>
    </p:spTree>
    <p:extLst>
      <p:ext uri="{BB962C8B-B14F-4D97-AF65-F5344CB8AC3E}">
        <p14:creationId xmlns:p14="http://schemas.microsoft.com/office/powerpoint/2010/main" val="408031891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458"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03459"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分析过程总结</a:t>
            </a:r>
          </a:p>
        </p:txBody>
      </p:sp>
      <p:sp>
        <p:nvSpPr>
          <p:cNvPr id="403469" name="Rectangle 3"/>
          <p:cNvSpPr>
            <a:spLocks noChangeArrowheads="1"/>
          </p:cNvSpPr>
          <p:nvPr/>
        </p:nvSpPr>
        <p:spPr bwMode="auto">
          <a:xfrm>
            <a:off x="1884363" y="1585914"/>
            <a:ext cx="8761412" cy="246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40000"/>
              </a:lnSpc>
              <a:buFont typeface="Wingdings" panose="05000000000000000000" pitchFamily="2" charset="2"/>
              <a:buNone/>
            </a:pPr>
            <a:r>
              <a:rPr lang="zh-CN" altLang="en-US" sz="2400" b="1" dirty="0">
                <a:latin typeface="Times New Roman" panose="02020603050405020304" pitchFamily="18" charset="0"/>
                <a:ea typeface="楷体_GB2312" pitchFamily="49" charset="-122"/>
              </a:rPr>
              <a:t>几点说明</a:t>
            </a:r>
            <a:r>
              <a:rPr lang="en-US" altLang="zh-CN" sz="2400" b="1" dirty="0">
                <a:latin typeface="Times New Roman" panose="02020603050405020304" pitchFamily="18" charset="0"/>
                <a:ea typeface="楷体_GB2312" pitchFamily="49" charset="-122"/>
              </a:rPr>
              <a:t>——</a:t>
            </a:r>
          </a:p>
          <a:p>
            <a:pPr algn="just">
              <a:lnSpc>
                <a:spcPct val="140000"/>
              </a:lnSpc>
              <a:buFont typeface="Wingdings" panose="05000000000000000000" pitchFamily="2" charset="2"/>
              <a:buNone/>
            </a:pPr>
            <a:r>
              <a:rPr lang="en-US" altLang="zh-CN" sz="2400" b="1" dirty="0">
                <a:solidFill>
                  <a:srgbClr val="011893"/>
                </a:solidFill>
                <a:effectLst/>
                <a:latin typeface="Times New Roman" panose="02020603050405020304" pitchFamily="18" charset="0"/>
                <a:ea typeface="楷体_GB2312" pitchFamily="49" charset="-122"/>
              </a:rPr>
              <a:t>1</a:t>
            </a:r>
            <a:r>
              <a:rPr lang="zh-CN" altLang="en-US" sz="2400" b="1" dirty="0">
                <a:solidFill>
                  <a:srgbClr val="011893"/>
                </a:solidFill>
                <a:effectLst/>
                <a:latin typeface="Times New Roman" panose="02020603050405020304" pitchFamily="18" charset="0"/>
                <a:ea typeface="楷体_GB2312" pitchFamily="49" charset="-122"/>
              </a:rPr>
              <a:t>、分析表</a:t>
            </a:r>
            <a:r>
              <a:rPr lang="en-US" altLang="zh-CN" sz="2400" b="1" dirty="0">
                <a:solidFill>
                  <a:srgbClr val="011893"/>
                </a:solidFill>
                <a:effectLst/>
                <a:latin typeface="Times New Roman" panose="02020603050405020304" pitchFamily="18" charset="0"/>
                <a:ea typeface="楷体_GB2312" pitchFamily="49" charset="-122"/>
              </a:rPr>
              <a:t>M</a:t>
            </a:r>
            <a:r>
              <a:rPr lang="zh-CN" altLang="en-US" sz="2400" b="1" dirty="0">
                <a:solidFill>
                  <a:srgbClr val="011893"/>
                </a:solidFill>
                <a:effectLst/>
                <a:latin typeface="Times New Roman" panose="02020603050405020304" pitchFamily="18" charset="0"/>
                <a:ea typeface="楷体_GB2312" pitchFamily="49" charset="-122"/>
              </a:rPr>
              <a:t>是根据具体文法构造的，文法不同，</a:t>
            </a:r>
            <a:r>
              <a:rPr lang="en-US" altLang="zh-CN" sz="2400" b="1" dirty="0">
                <a:solidFill>
                  <a:srgbClr val="011893"/>
                </a:solidFill>
                <a:effectLst/>
                <a:latin typeface="Times New Roman" panose="02020603050405020304" pitchFamily="18" charset="0"/>
                <a:ea typeface="楷体_GB2312" pitchFamily="49" charset="-122"/>
              </a:rPr>
              <a:t>M</a:t>
            </a:r>
            <a:r>
              <a:rPr lang="zh-CN" altLang="en-US" sz="2400" b="1" dirty="0">
                <a:solidFill>
                  <a:srgbClr val="011893"/>
                </a:solidFill>
                <a:effectLst/>
                <a:latin typeface="Times New Roman" panose="02020603050405020304" pitchFamily="18" charset="0"/>
                <a:ea typeface="楷体_GB2312" pitchFamily="49" charset="-122"/>
              </a:rPr>
              <a:t>就不同</a:t>
            </a:r>
          </a:p>
          <a:p>
            <a:pPr algn="just">
              <a:lnSpc>
                <a:spcPct val="140000"/>
              </a:lnSpc>
              <a:buFont typeface="Wingdings" panose="05000000000000000000" pitchFamily="2" charset="2"/>
              <a:buNone/>
            </a:pPr>
            <a:r>
              <a:rPr lang="en-US" altLang="zh-CN" sz="2400" b="1" dirty="0">
                <a:solidFill>
                  <a:srgbClr val="011893"/>
                </a:solidFill>
                <a:effectLst/>
                <a:latin typeface="Times New Roman" panose="02020603050405020304" pitchFamily="18" charset="0"/>
                <a:ea typeface="楷体_GB2312" pitchFamily="49" charset="-122"/>
              </a:rPr>
              <a:t>2</a:t>
            </a:r>
            <a:r>
              <a:rPr lang="zh-CN" altLang="en-US" sz="2400" b="1" dirty="0">
                <a:solidFill>
                  <a:srgbClr val="011893"/>
                </a:solidFill>
                <a:effectLst/>
                <a:latin typeface="Times New Roman" panose="02020603050405020304" pitchFamily="18" charset="0"/>
                <a:ea typeface="楷体_GB2312" pitchFamily="49" charset="-122"/>
              </a:rPr>
              <a:t>、</a:t>
            </a:r>
            <a:r>
              <a:rPr lang="en-US" altLang="zh-CN" sz="2400" b="1" dirty="0">
                <a:solidFill>
                  <a:srgbClr val="011893"/>
                </a:solidFill>
                <a:effectLst/>
                <a:latin typeface="Times New Roman" panose="02020603050405020304" pitchFamily="18" charset="0"/>
                <a:ea typeface="楷体_GB2312" pitchFamily="49" charset="-122"/>
              </a:rPr>
              <a:t>LL(1)</a:t>
            </a:r>
            <a:r>
              <a:rPr lang="zh-CN" altLang="en-US" sz="2400" b="1" dirty="0">
                <a:solidFill>
                  <a:srgbClr val="011893"/>
                </a:solidFill>
                <a:effectLst/>
                <a:latin typeface="Times New Roman" panose="02020603050405020304" pitchFamily="18" charset="0"/>
                <a:ea typeface="楷体_GB2312" pitchFamily="49" charset="-122"/>
              </a:rPr>
              <a:t>分析法的总控程序对于不同文法总是一样的</a:t>
            </a:r>
          </a:p>
          <a:p>
            <a:pPr algn="just">
              <a:lnSpc>
                <a:spcPct val="140000"/>
              </a:lnSpc>
              <a:buFont typeface="Wingdings" panose="05000000000000000000" pitchFamily="2" charset="2"/>
              <a:buNone/>
            </a:pPr>
            <a:r>
              <a:rPr lang="en-US" altLang="zh-CN" sz="2400" b="1" dirty="0">
                <a:solidFill>
                  <a:srgbClr val="011893"/>
                </a:solidFill>
                <a:effectLst/>
                <a:latin typeface="Times New Roman" panose="02020603050405020304" pitchFamily="18" charset="0"/>
                <a:ea typeface="楷体_GB2312" pitchFamily="49" charset="-122"/>
              </a:rPr>
              <a:t>3</a:t>
            </a:r>
            <a:r>
              <a:rPr lang="zh-CN" altLang="en-US" sz="2400" b="1" dirty="0">
                <a:solidFill>
                  <a:srgbClr val="011893"/>
                </a:solidFill>
                <a:effectLst/>
                <a:latin typeface="Times New Roman" panose="02020603050405020304" pitchFamily="18" charset="0"/>
                <a:ea typeface="楷体_GB2312" pitchFamily="49" charset="-122"/>
              </a:rPr>
              <a:t>、分析表</a:t>
            </a:r>
            <a:r>
              <a:rPr lang="en-US" altLang="zh-CN" sz="2400" b="1" dirty="0">
                <a:solidFill>
                  <a:srgbClr val="011893"/>
                </a:solidFill>
                <a:effectLst/>
                <a:latin typeface="Times New Roman" panose="02020603050405020304" pitchFamily="18" charset="0"/>
                <a:ea typeface="楷体_GB2312" pitchFamily="49" charset="-122"/>
              </a:rPr>
              <a:t>M[A, a]</a:t>
            </a:r>
            <a:r>
              <a:rPr lang="zh-CN" altLang="en-US" sz="2400" b="1" dirty="0">
                <a:solidFill>
                  <a:srgbClr val="011893"/>
                </a:solidFill>
                <a:effectLst/>
                <a:latin typeface="Times New Roman" panose="02020603050405020304" pitchFamily="18" charset="0"/>
                <a:ea typeface="楷体_GB2312" pitchFamily="49" charset="-122"/>
              </a:rPr>
              <a:t>要么指出应选的规则，要么指出错误（空白）</a:t>
            </a:r>
          </a:p>
          <a:p>
            <a:pPr algn="just">
              <a:lnSpc>
                <a:spcPct val="140000"/>
              </a:lnSpc>
              <a:buFont typeface="Wingdings" panose="05000000000000000000" pitchFamily="2" charset="2"/>
              <a:buNone/>
            </a:pPr>
            <a:r>
              <a:rPr lang="en-US" altLang="zh-CN" sz="2400" b="1" dirty="0">
                <a:solidFill>
                  <a:srgbClr val="011893"/>
                </a:solidFill>
                <a:effectLst/>
                <a:latin typeface="Times New Roman" panose="02020603050405020304" pitchFamily="18" charset="0"/>
                <a:ea typeface="楷体_GB2312" pitchFamily="49" charset="-122"/>
              </a:rPr>
              <a:t>4</a:t>
            </a:r>
            <a:r>
              <a:rPr lang="zh-CN" altLang="en-US" sz="2400" b="1" dirty="0">
                <a:solidFill>
                  <a:srgbClr val="011893"/>
                </a:solidFill>
                <a:effectLst/>
                <a:latin typeface="Times New Roman" panose="02020603050405020304" pitchFamily="18" charset="0"/>
                <a:ea typeface="楷体_GB2312" pitchFamily="49" charset="-122"/>
              </a:rPr>
              <a:t>、 </a:t>
            </a:r>
            <a:r>
              <a:rPr lang="en-US" altLang="zh-CN" sz="2400" b="1" dirty="0">
                <a:solidFill>
                  <a:srgbClr val="011893"/>
                </a:solidFill>
                <a:effectLst/>
                <a:latin typeface="Times New Roman" panose="02020603050405020304" pitchFamily="18" charset="0"/>
                <a:ea typeface="楷体_GB2312" pitchFamily="49" charset="-122"/>
              </a:rPr>
              <a:t>LL(1)</a:t>
            </a:r>
            <a:r>
              <a:rPr lang="zh-CN" altLang="en-US" sz="2400" b="1" dirty="0">
                <a:solidFill>
                  <a:srgbClr val="011893"/>
                </a:solidFill>
                <a:effectLst/>
                <a:latin typeface="Times New Roman" panose="02020603050405020304" pitchFamily="18" charset="0"/>
                <a:ea typeface="楷体_GB2312" pitchFamily="49" charset="-122"/>
              </a:rPr>
              <a:t>中的两个“</a:t>
            </a:r>
            <a:r>
              <a:rPr lang="en-US" altLang="zh-CN" sz="2400" b="1" dirty="0">
                <a:solidFill>
                  <a:srgbClr val="011893"/>
                </a:solidFill>
                <a:effectLst/>
                <a:latin typeface="Times New Roman" panose="02020603050405020304" pitchFamily="18" charset="0"/>
                <a:ea typeface="楷体_GB2312" pitchFamily="49" charset="-122"/>
              </a:rPr>
              <a:t>L”</a:t>
            </a:r>
            <a:r>
              <a:rPr lang="zh-CN" altLang="en-US" sz="2400" b="1" dirty="0">
                <a:solidFill>
                  <a:srgbClr val="011893"/>
                </a:solidFill>
                <a:effectLst/>
                <a:latin typeface="Times New Roman" panose="02020603050405020304" pitchFamily="18" charset="0"/>
                <a:ea typeface="楷体_GB2312" pitchFamily="49" charset="-122"/>
              </a:rPr>
              <a:t>的含义，已经通过其分析过程明确看出</a:t>
            </a:r>
          </a:p>
        </p:txBody>
      </p:sp>
      <p:sp>
        <p:nvSpPr>
          <p:cNvPr id="5" name="AutoShape 20"/>
          <p:cNvSpPr>
            <a:spLocks noChangeArrowheads="1"/>
          </p:cNvSpPr>
          <p:nvPr/>
        </p:nvSpPr>
        <p:spPr bwMode="auto">
          <a:xfrm>
            <a:off x="2859088" y="4779964"/>
            <a:ext cx="3589337" cy="347662"/>
          </a:xfrm>
          <a:prstGeom prst="roundRect">
            <a:avLst>
              <a:gd name="adj" fmla="val 16667"/>
            </a:avLst>
          </a:prstGeom>
          <a:noFill/>
          <a:ln w="25400">
            <a:solidFill>
              <a:srgbClr val="011893"/>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b="1">
                <a:ea typeface="黑体" panose="02010609060101010101" pitchFamily="49" charset="-122"/>
              </a:rPr>
              <a:t>神奇的分析表是怎么造出来的？</a:t>
            </a:r>
          </a:p>
        </p:txBody>
      </p:sp>
      <p:sp>
        <p:nvSpPr>
          <p:cNvPr id="6" name="AutoShape 21"/>
          <p:cNvSpPr>
            <a:spLocks noChangeArrowheads="1"/>
          </p:cNvSpPr>
          <p:nvPr/>
        </p:nvSpPr>
        <p:spPr bwMode="auto">
          <a:xfrm>
            <a:off x="2852738" y="5251452"/>
            <a:ext cx="3589337" cy="347663"/>
          </a:xfrm>
          <a:prstGeom prst="roundRect">
            <a:avLst>
              <a:gd name="adj" fmla="val 16667"/>
            </a:avLst>
          </a:prstGeom>
          <a:noFill/>
          <a:ln w="25400">
            <a:solidFill>
              <a:srgbClr val="011893"/>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b="1">
                <a:ea typeface="黑体" panose="02010609060101010101" pitchFamily="49" charset="-122"/>
              </a:rPr>
              <a:t>为什么文法不能有回溯和左递归？</a:t>
            </a:r>
          </a:p>
        </p:txBody>
      </p:sp>
      <p:sp>
        <p:nvSpPr>
          <p:cNvPr id="2" name="矩形 1"/>
          <p:cNvSpPr/>
          <p:nvPr/>
        </p:nvSpPr>
        <p:spPr>
          <a:xfrm>
            <a:off x="1879600" y="5854705"/>
            <a:ext cx="9124950" cy="461665"/>
          </a:xfrm>
          <a:prstGeom prst="rect">
            <a:avLst/>
          </a:prstGeom>
        </p:spPr>
        <p:txBody>
          <a:bodyPr wrap="square">
            <a:spAutoFit/>
          </a:bodyPr>
          <a:lstStyle/>
          <a:p>
            <a:r>
              <a:rPr lang="zh-CN" altLang="en-US" sz="2400" b="1" dirty="0">
                <a:solidFill>
                  <a:srgbClr val="011893"/>
                </a:solidFill>
                <a:latin typeface="Times New Roman" panose="02020603050405020304" pitchFamily="18" charset="0"/>
                <a:ea typeface="楷体_GB2312" pitchFamily="49" charset="-122"/>
              </a:rPr>
              <a:t>构造一个</a:t>
            </a:r>
            <a:r>
              <a:rPr lang="en-US" altLang="zh-CN" sz="2400" b="1" dirty="0">
                <a:solidFill>
                  <a:srgbClr val="011893"/>
                </a:solidFill>
                <a:latin typeface="Times New Roman" panose="02020603050405020304" pitchFamily="18" charset="0"/>
                <a:ea typeface="楷体_GB2312" pitchFamily="49" charset="-122"/>
              </a:rPr>
              <a:t>LL(1)</a:t>
            </a:r>
            <a:r>
              <a:rPr lang="zh-CN" altLang="en-US" sz="2400" b="1" dirty="0">
                <a:solidFill>
                  <a:srgbClr val="011893"/>
                </a:solidFill>
                <a:latin typeface="Times New Roman" panose="02020603050405020304" pitchFamily="18" charset="0"/>
                <a:ea typeface="楷体_GB2312" pitchFamily="49" charset="-122"/>
              </a:rPr>
              <a:t>分析器问题，主要归结为构造</a:t>
            </a:r>
            <a:r>
              <a:rPr lang="en-US" altLang="zh-CN" sz="2400" b="1" dirty="0">
                <a:solidFill>
                  <a:srgbClr val="011893"/>
                </a:solidFill>
                <a:latin typeface="Times New Roman" panose="02020603050405020304" pitchFamily="18" charset="0"/>
                <a:ea typeface="楷体_GB2312" pitchFamily="49" charset="-122"/>
              </a:rPr>
              <a:t>LL(1)</a:t>
            </a:r>
            <a:r>
              <a:rPr lang="zh-CN" altLang="en-US" sz="2400" b="1" dirty="0">
                <a:solidFill>
                  <a:srgbClr val="011893"/>
                </a:solidFill>
                <a:latin typeface="Times New Roman" panose="02020603050405020304" pitchFamily="18" charset="0"/>
                <a:ea typeface="楷体_GB2312" pitchFamily="49" charset="-122"/>
              </a:rPr>
              <a:t>分析表的问题。</a:t>
            </a:r>
            <a:endParaRPr lang="zh-CN" altLang="en-US" sz="2400" dirty="0">
              <a:solidFill>
                <a:srgbClr val="011893"/>
              </a:solidFill>
            </a:endParaRPr>
          </a:p>
        </p:txBody>
      </p:sp>
    </p:spTree>
    <p:extLst>
      <p:ext uri="{BB962C8B-B14F-4D97-AF65-F5344CB8AC3E}">
        <p14:creationId xmlns:p14="http://schemas.microsoft.com/office/powerpoint/2010/main" val="150427061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03469"/>
                                        </p:tgtEl>
                                        <p:attrNameLst>
                                          <p:attrName>style.visibility</p:attrName>
                                        </p:attrNameLst>
                                      </p:cBhvr>
                                      <p:to>
                                        <p:strVal val="visible"/>
                                      </p:to>
                                    </p:set>
                                    <p:animEffect transition="in" filter="blinds(horizontal)">
                                      <p:cBhvr>
                                        <p:cTn id="7" dur="500"/>
                                        <p:tgtEl>
                                          <p:spTgt spid="40346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469" grpId="0"/>
      <p:bldP spid="5" grpId="0" animBg="1"/>
      <p:bldP spid="6" grpId="0" animBg="1"/>
      <p:bldP spid="2"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7" name="Rectangle 3"/>
          <p:cNvSpPr>
            <a:spLocks noChangeArrowheads="1"/>
          </p:cNvSpPr>
          <p:nvPr/>
        </p:nvSpPr>
        <p:spPr bwMode="auto">
          <a:xfrm>
            <a:off x="1806575" y="839788"/>
            <a:ext cx="450475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a:t>
            </a:r>
            <a:r>
              <a:rPr lang="en-US" altLang="zh-CN"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endPar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endParaRPr>
          </a:p>
        </p:txBody>
      </p:sp>
      <p:sp>
        <p:nvSpPr>
          <p:cNvPr id="210949" name="Text Box 5"/>
          <p:cNvSpPr txBox="1">
            <a:spLocks noChangeArrowheads="1"/>
          </p:cNvSpPr>
          <p:nvPr/>
        </p:nvSpPr>
        <p:spPr bwMode="auto">
          <a:xfrm>
            <a:off x="1828800" y="1752600"/>
            <a:ext cx="8839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smtClean="0">
                <a:solidFill>
                  <a:srgbClr val="011893"/>
                </a:solidFill>
                <a:latin typeface="Times New Roman" panose="02020603050405020304" pitchFamily="18" charset="0"/>
              </a:rPr>
              <a:t>1</a:t>
            </a:r>
            <a:r>
              <a:rPr lang="zh-CN" altLang="en-US" sz="2400" b="1" dirty="0" smtClean="0">
                <a:solidFill>
                  <a:srgbClr val="011893"/>
                </a:solidFill>
                <a:latin typeface="Times New Roman" panose="02020603050405020304" pitchFamily="18" charset="0"/>
              </a:rPr>
              <a:t>、</a:t>
            </a:r>
            <a:r>
              <a:rPr lang="en-US" altLang="zh-CN" sz="2400" b="1" dirty="0" smtClean="0">
                <a:solidFill>
                  <a:srgbClr val="011893"/>
                </a:solidFill>
                <a:latin typeface="Times New Roman" panose="02020603050405020304" pitchFamily="18" charset="0"/>
              </a:rPr>
              <a:t>FIRST</a:t>
            </a:r>
            <a:r>
              <a:rPr lang="zh-CN" altLang="en-US" sz="2400" b="1" dirty="0" smtClean="0">
                <a:solidFill>
                  <a:srgbClr val="011893"/>
                </a:solidFill>
                <a:latin typeface="Times New Roman" panose="02020603050405020304" pitchFamily="18" charset="0"/>
              </a:rPr>
              <a:t>集</a:t>
            </a:r>
            <a:endParaRPr lang="zh-CN" altLang="en-US" sz="2400" b="1" dirty="0">
              <a:solidFill>
                <a:srgbClr val="011893"/>
              </a:solidFill>
              <a:latin typeface="Times New Roman" panose="02020603050405020304" pitchFamily="18" charset="0"/>
            </a:endParaRPr>
          </a:p>
        </p:txBody>
      </p:sp>
      <p:sp>
        <p:nvSpPr>
          <p:cNvPr id="13317" name="Text Box 5"/>
          <p:cNvSpPr txBox="1">
            <a:spLocks noChangeArrowheads="1"/>
          </p:cNvSpPr>
          <p:nvPr/>
        </p:nvSpPr>
        <p:spPr bwMode="auto">
          <a:xfrm>
            <a:off x="1762398" y="2001220"/>
            <a:ext cx="8951913" cy="104028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spcBef>
                <a:spcPct val="20000"/>
              </a:spcBef>
              <a:buClr>
                <a:schemeClr val="folHlink"/>
              </a:buClr>
              <a:buSzPct val="60000"/>
              <a:buFont typeface="Wingdings" panose="05000000000000000000" pitchFamily="2" charset="2"/>
              <a:buNone/>
            </a:pPr>
            <a:r>
              <a:rPr lang="zh-CN" altLang="en-US" sz="2200" b="1" dirty="0" smtClean="0">
                <a:latin typeface="Times New Roman" panose="02020603050405020304" pitchFamily="18" charset="0"/>
                <a:ea typeface="楷体_GB2312" pitchFamily="49" charset="-122"/>
              </a:rPr>
              <a:t>定义</a:t>
            </a:r>
            <a:r>
              <a:rPr lang="el-GR" altLang="zh-CN" sz="2200" b="1" dirty="0">
                <a:latin typeface="华文楷体" panose="02010600040101010101" pitchFamily="2" charset="-122"/>
                <a:ea typeface="华文楷体" panose="02010600040101010101" pitchFamily="2" charset="-122"/>
              </a:rPr>
              <a:t>α</a:t>
            </a:r>
            <a:r>
              <a:rPr lang="en-US" altLang="zh-CN" sz="2200" b="1" baseline="-25000" dirty="0" err="1">
                <a:latin typeface="华文楷体" panose="02010600040101010101" pitchFamily="2" charset="-122"/>
                <a:ea typeface="华文楷体" panose="02010600040101010101" pitchFamily="2" charset="-122"/>
              </a:rPr>
              <a:t>i</a:t>
            </a:r>
            <a:r>
              <a:rPr lang="zh-CN" altLang="en-US" sz="2200" b="1" dirty="0">
                <a:solidFill>
                  <a:srgbClr val="011893"/>
                </a:solidFill>
                <a:latin typeface="Times New Roman" panose="02020603050405020304" pitchFamily="18" charset="0"/>
                <a:ea typeface="楷体_GB2312" pitchFamily="49" charset="-122"/>
              </a:rPr>
              <a:t>所有可能推出的</a:t>
            </a:r>
            <a:r>
              <a:rPr lang="zh-CN" altLang="en-US" sz="2200" b="1" dirty="0" smtClean="0">
                <a:solidFill>
                  <a:srgbClr val="011893"/>
                </a:solidFill>
                <a:latin typeface="Times New Roman" panose="02020603050405020304" pitchFamily="18" charset="0"/>
                <a:ea typeface="楷体_GB2312" pitchFamily="49" charset="-122"/>
              </a:rPr>
              <a:t>首符号</a:t>
            </a:r>
            <a:r>
              <a:rPr lang="zh-CN" altLang="en-US" sz="2200" b="1" dirty="0" smtClean="0">
                <a:latin typeface="Times New Roman" panose="02020603050405020304" pitchFamily="18" charset="0"/>
                <a:ea typeface="楷体_GB2312" pitchFamily="49" charset="-122"/>
              </a:rPr>
              <a:t>的</a:t>
            </a:r>
            <a:r>
              <a:rPr lang="zh-CN" altLang="en-US" sz="2200" b="1" dirty="0">
                <a:latin typeface="Times New Roman" panose="02020603050405020304" pitchFamily="18" charset="0"/>
                <a:ea typeface="楷体_GB2312" pitchFamily="49" charset="-122"/>
              </a:rPr>
              <a:t>集合</a:t>
            </a:r>
            <a:r>
              <a:rPr lang="en-US" altLang="zh-CN" sz="2200" b="1" dirty="0">
                <a:latin typeface="Times New Roman" panose="02020603050405020304" pitchFamily="18" charset="0"/>
                <a:ea typeface="楷体_GB2312" pitchFamily="49" charset="-122"/>
              </a:rPr>
              <a:t>FIRST(</a:t>
            </a:r>
            <a:r>
              <a:rPr lang="el-GR" altLang="zh-CN" sz="2200" b="1" dirty="0">
                <a:latin typeface="华文楷体" panose="02010600040101010101" pitchFamily="2" charset="-122"/>
                <a:ea typeface="华文楷体" panose="02010600040101010101" pitchFamily="2" charset="-122"/>
              </a:rPr>
              <a:t>α</a:t>
            </a:r>
            <a:r>
              <a:rPr lang="en-US" altLang="zh-CN" sz="2200" b="1" baseline="-25000" dirty="0" err="1">
                <a:latin typeface="华文楷体" panose="02010600040101010101" pitchFamily="2" charset="-122"/>
                <a:ea typeface="华文楷体" panose="02010600040101010101" pitchFamily="2" charset="-122"/>
              </a:rPr>
              <a:t>i</a:t>
            </a:r>
            <a:r>
              <a:rPr lang="en-US" altLang="zh-CN" sz="2200" b="1" dirty="0">
                <a:latin typeface="Times New Roman" panose="02020603050405020304" pitchFamily="18" charset="0"/>
                <a:ea typeface="楷体_GB2312" pitchFamily="49" charset="-122"/>
              </a:rPr>
              <a:t>)</a:t>
            </a:r>
            <a:r>
              <a:rPr lang="zh-CN" altLang="en-US" sz="2200" b="1" dirty="0">
                <a:latin typeface="Times New Roman" panose="02020603050405020304" pitchFamily="18" charset="0"/>
                <a:ea typeface="楷体_GB2312" pitchFamily="49" charset="-122"/>
              </a:rPr>
              <a:t>如下：</a:t>
            </a:r>
          </a:p>
          <a:p>
            <a:pPr algn="just" eaLnBrk="1" hangingPunct="1">
              <a:lnSpc>
                <a:spcPct val="130000"/>
              </a:lnSpc>
              <a:spcBef>
                <a:spcPct val="20000"/>
              </a:spcBef>
              <a:buClr>
                <a:schemeClr val="folHlink"/>
              </a:buClr>
              <a:buSzPct val="60000"/>
              <a:buFont typeface="Wingdings" panose="05000000000000000000" pitchFamily="2" charset="2"/>
              <a:buNone/>
            </a:pPr>
            <a:r>
              <a:rPr lang="en-US" altLang="zh-CN" sz="2200" b="1" dirty="0">
                <a:latin typeface="Times New Roman" panose="02020603050405020304" pitchFamily="18" charset="0"/>
                <a:ea typeface="华文楷体" panose="02010600040101010101" pitchFamily="2" charset="-122"/>
              </a:rPr>
              <a:t>FIRST(</a:t>
            </a:r>
            <a:r>
              <a:rPr lang="el-GR" altLang="zh-CN" sz="2200" b="1" dirty="0">
                <a:latin typeface="Times New Roman" panose="02020603050405020304" pitchFamily="18" charset="0"/>
                <a:ea typeface="华文楷体" panose="02010600040101010101" pitchFamily="2" charset="-122"/>
              </a:rPr>
              <a:t>α</a:t>
            </a:r>
            <a:r>
              <a:rPr lang="en-US" altLang="zh-CN" sz="2200" b="1" baseline="-25000" dirty="0" err="1">
                <a:latin typeface="Times New Roman" panose="02020603050405020304" pitchFamily="18" charset="0"/>
                <a:ea typeface="华文楷体" panose="02010600040101010101" pitchFamily="2" charset="-122"/>
              </a:rPr>
              <a:t>i</a:t>
            </a:r>
            <a:r>
              <a:rPr lang="en-US" altLang="zh-CN" sz="2200" b="1" dirty="0">
                <a:latin typeface="Times New Roman" panose="02020603050405020304" pitchFamily="18" charset="0"/>
                <a:ea typeface="华文楷体" panose="02010600040101010101" pitchFamily="2" charset="-122"/>
              </a:rPr>
              <a:t>)</a:t>
            </a:r>
            <a:r>
              <a:rPr lang="zh-CN" altLang="en-US" sz="2200" dirty="0">
                <a:latin typeface="Times New Roman" panose="02020603050405020304" pitchFamily="18" charset="0"/>
                <a:ea typeface="华文楷体" panose="02010600040101010101" pitchFamily="2" charset="-122"/>
              </a:rPr>
              <a:t> </a:t>
            </a:r>
            <a:r>
              <a:rPr lang="en-US" altLang="zh-CN" sz="2200" b="1" dirty="0">
                <a:latin typeface="Times New Roman" panose="02020603050405020304" pitchFamily="18" charset="0"/>
                <a:ea typeface="华文楷体" panose="02010600040101010101" pitchFamily="2" charset="-122"/>
              </a:rPr>
              <a:t>= {a | </a:t>
            </a:r>
            <a:r>
              <a:rPr lang="el-GR" altLang="zh-CN" sz="2200" b="1" dirty="0">
                <a:latin typeface="Times New Roman" panose="02020603050405020304" pitchFamily="18" charset="0"/>
                <a:ea typeface="华文楷体" panose="02010600040101010101" pitchFamily="2" charset="-122"/>
              </a:rPr>
              <a:t>α</a:t>
            </a:r>
            <a:r>
              <a:rPr lang="en-US" altLang="zh-CN" sz="2200" b="1" baseline="-25000" dirty="0" err="1">
                <a:latin typeface="Times New Roman" panose="02020603050405020304" pitchFamily="18" charset="0"/>
                <a:ea typeface="华文楷体" panose="02010600040101010101" pitchFamily="2" charset="-122"/>
              </a:rPr>
              <a:t>i</a:t>
            </a:r>
            <a:r>
              <a:rPr lang="en-US" altLang="zh-CN" sz="2200" baseline="-25000" dirty="0">
                <a:latin typeface="Times New Roman" panose="02020603050405020304" pitchFamily="18" charset="0"/>
                <a:ea typeface="华文楷体" panose="02010600040101010101" pitchFamily="2" charset="-122"/>
              </a:rPr>
              <a:t> </a:t>
            </a:r>
            <a:r>
              <a:rPr lang="en-US" altLang="zh-CN" sz="2200" b="1" dirty="0">
                <a:latin typeface="Times New Roman" panose="02020603050405020304" pitchFamily="18" charset="0"/>
                <a:ea typeface="华文楷体" panose="02010600040101010101" pitchFamily="2" charset="-122"/>
                <a:sym typeface="Symbol" panose="05050102010706020507" pitchFamily="18" charset="2"/>
              </a:rPr>
              <a:t></a:t>
            </a:r>
            <a:r>
              <a:rPr lang="en-US" altLang="zh-CN" sz="2200" b="1" dirty="0">
                <a:latin typeface="Times New Roman" panose="02020603050405020304" pitchFamily="18" charset="0"/>
                <a:ea typeface="华文楷体" panose="02010600040101010101" pitchFamily="2" charset="-122"/>
              </a:rPr>
              <a:t>*a…</a:t>
            </a:r>
            <a:r>
              <a:rPr lang="zh-CN" altLang="en-US" sz="2200" b="1" dirty="0">
                <a:latin typeface="Times New Roman" panose="02020603050405020304" pitchFamily="18" charset="0"/>
                <a:ea typeface="华文楷体" panose="02010600040101010101" pitchFamily="2" charset="-122"/>
              </a:rPr>
              <a:t>，</a:t>
            </a:r>
            <a:r>
              <a:rPr lang="en-US" altLang="zh-CN" sz="2200" b="1" dirty="0" err="1">
                <a:latin typeface="Times New Roman" panose="02020603050405020304" pitchFamily="18" charset="0"/>
                <a:ea typeface="华文楷体" panose="02010600040101010101" pitchFamily="2" charset="-122"/>
              </a:rPr>
              <a:t>a∈V</a:t>
            </a:r>
            <a:r>
              <a:rPr lang="en-US" altLang="zh-CN" sz="2200" b="1" baseline="-25000" dirty="0" err="1">
                <a:latin typeface="Times New Roman" panose="02020603050405020304" pitchFamily="18" charset="0"/>
                <a:ea typeface="华文楷体" panose="02010600040101010101" pitchFamily="2" charset="-122"/>
              </a:rPr>
              <a:t>T</a:t>
            </a:r>
            <a:r>
              <a:rPr lang="en-US" altLang="zh-CN" sz="2200" b="1" dirty="0" smtClean="0">
                <a:latin typeface="Times New Roman" panose="02020603050405020304" pitchFamily="18" charset="0"/>
                <a:ea typeface="华文楷体" panose="02010600040101010101" pitchFamily="2" charset="-122"/>
              </a:rPr>
              <a:t>}  </a:t>
            </a:r>
            <a:endParaRPr lang="en-US" altLang="zh-CN" sz="2200" b="1" baseline="-25000" dirty="0">
              <a:latin typeface="Times New Roman" panose="02020603050405020304" pitchFamily="18" charset="0"/>
              <a:ea typeface="华文楷体" panose="02010600040101010101" pitchFamily="2" charset="-122"/>
            </a:endParaRPr>
          </a:p>
        </p:txBody>
      </p:sp>
      <p:sp>
        <p:nvSpPr>
          <p:cNvPr id="37892" name="Text Box 4"/>
          <p:cNvSpPr txBox="1">
            <a:spLocks noChangeArrowheads="1"/>
          </p:cNvSpPr>
          <p:nvPr/>
        </p:nvSpPr>
        <p:spPr bwMode="auto">
          <a:xfrm>
            <a:off x="1889126" y="4124944"/>
            <a:ext cx="3846513" cy="2733056"/>
          </a:xfrm>
          <a:prstGeom prst="rect">
            <a:avLst/>
          </a:prstGeom>
          <a:noFill/>
          <a:ln w="25400">
            <a:solidFill>
              <a:srgbClr val="011893"/>
            </a:solidFill>
            <a:miter lim="800000"/>
            <a:headEnd/>
            <a:tailEnd/>
          </a:ln>
          <a:extLst>
            <a:ext uri="{909E8E84-426E-40DD-AFC4-6F175D3DCCD1}">
              <a14:hiddenFill xmlns:a14="http://schemas.microsoft.com/office/drawing/2010/main">
                <a:solidFill>
                  <a:srgbClr val="FFFF00"/>
                </a:solidFill>
              </a14:hiddenFill>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20000"/>
              </a:spcBef>
              <a:buClr>
                <a:schemeClr val="folHlink"/>
              </a:buClr>
              <a:buSzPct val="60000"/>
              <a:buFont typeface="Wingdings" panose="05000000000000000000" pitchFamily="2" charset="2"/>
              <a:buNone/>
            </a:pPr>
            <a:r>
              <a:rPr lang="zh-CN" altLang="en-US" sz="2200" b="1" dirty="0">
                <a:latin typeface="Times New Roman" panose="02020603050405020304" pitchFamily="18" charset="0"/>
                <a:ea typeface="楷体_GB2312" pitchFamily="49" charset="-122"/>
              </a:rPr>
              <a:t>例如：设文法</a:t>
            </a:r>
            <a:r>
              <a:rPr lang="en-US" altLang="zh-CN" sz="2200" b="1" dirty="0">
                <a:latin typeface="Times New Roman" panose="02020603050405020304" pitchFamily="18" charset="0"/>
                <a:ea typeface="楷体_GB2312" pitchFamily="49" charset="-122"/>
              </a:rPr>
              <a:t>G</a:t>
            </a:r>
          </a:p>
          <a:p>
            <a:pPr algn="just" eaLnBrk="1" hangingPunct="1">
              <a:spcBef>
                <a:spcPct val="20000"/>
              </a:spcBef>
              <a:buClr>
                <a:schemeClr val="folHlink"/>
              </a:buClr>
              <a:buSzPct val="60000"/>
              <a:buFont typeface="Wingdings" panose="05000000000000000000" pitchFamily="2" charset="2"/>
              <a:buNone/>
            </a:pPr>
            <a:r>
              <a:rPr lang="en-US" altLang="zh-CN" sz="2200" b="1" dirty="0">
                <a:latin typeface="Times New Roman" panose="02020603050405020304" pitchFamily="18" charset="0"/>
                <a:ea typeface="楷体_GB2312" pitchFamily="49" charset="-122"/>
              </a:rPr>
              <a:t>T ∷</a:t>
            </a:r>
            <a:r>
              <a:rPr lang="zh-CN" altLang="en-US"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AB         A ∷</a:t>
            </a:r>
            <a:r>
              <a:rPr lang="zh-CN" altLang="en-US"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PQ|BC</a:t>
            </a:r>
          </a:p>
          <a:p>
            <a:pPr algn="just" eaLnBrk="1" hangingPunct="1">
              <a:spcBef>
                <a:spcPct val="20000"/>
              </a:spcBef>
              <a:buClr>
                <a:schemeClr val="folHlink"/>
              </a:buClr>
              <a:buSzPct val="60000"/>
              <a:buFont typeface="Wingdings" panose="05000000000000000000" pitchFamily="2" charset="2"/>
              <a:buNone/>
            </a:pPr>
            <a:r>
              <a:rPr lang="en-US" altLang="zh-CN" sz="2200" b="1" dirty="0">
                <a:latin typeface="Times New Roman" panose="02020603050405020304" pitchFamily="18" charset="0"/>
                <a:ea typeface="楷体_GB2312" pitchFamily="49" charset="-122"/>
              </a:rPr>
              <a:t>P ∷</a:t>
            </a:r>
            <a:r>
              <a:rPr lang="zh-CN" altLang="en-US" sz="2200" b="1" dirty="0">
                <a:latin typeface="Times New Roman" panose="02020603050405020304" pitchFamily="18" charset="0"/>
                <a:ea typeface="楷体_GB2312" pitchFamily="49" charset="-122"/>
              </a:rPr>
              <a:t>＝</a:t>
            </a:r>
            <a:r>
              <a:rPr lang="en-US" altLang="zh-CN" sz="2200" b="1" dirty="0" err="1">
                <a:latin typeface="Times New Roman" panose="02020603050405020304" pitchFamily="18" charset="0"/>
                <a:ea typeface="楷体_GB2312" pitchFamily="49" charset="-122"/>
              </a:rPr>
              <a:t>pP</a:t>
            </a:r>
            <a:r>
              <a:rPr lang="en-US" altLang="zh-CN"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sym typeface="Symbol" panose="05050102010706020507" pitchFamily="18" charset="2"/>
              </a:rPr>
              <a:t>       Q </a:t>
            </a:r>
            <a:r>
              <a:rPr lang="en-US" altLang="zh-CN" sz="2200" b="1" dirty="0">
                <a:latin typeface="Times New Roman" panose="02020603050405020304" pitchFamily="18" charset="0"/>
                <a:ea typeface="楷体_GB2312" pitchFamily="49" charset="-122"/>
              </a:rPr>
              <a:t>∷</a:t>
            </a:r>
            <a:r>
              <a:rPr lang="zh-CN" altLang="en-US" sz="2200" b="1" dirty="0">
                <a:latin typeface="Times New Roman" panose="02020603050405020304" pitchFamily="18" charset="0"/>
                <a:ea typeface="楷体_GB2312" pitchFamily="49" charset="-122"/>
              </a:rPr>
              <a:t>＝</a:t>
            </a:r>
            <a:r>
              <a:rPr lang="en-US" altLang="zh-CN" sz="2200" b="1" dirty="0" err="1">
                <a:latin typeface="Times New Roman" panose="02020603050405020304" pitchFamily="18" charset="0"/>
                <a:ea typeface="楷体_GB2312" pitchFamily="49" charset="-122"/>
              </a:rPr>
              <a:t>qQ</a:t>
            </a:r>
            <a:r>
              <a:rPr lang="en-US" altLang="zh-CN" sz="2200" b="1" dirty="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sym typeface="Symbol" panose="05050102010706020507" pitchFamily="18" charset="2"/>
              </a:rPr>
              <a:t></a:t>
            </a:r>
          </a:p>
          <a:p>
            <a:pPr algn="just" eaLnBrk="1" hangingPunct="1">
              <a:spcBef>
                <a:spcPct val="20000"/>
              </a:spcBef>
              <a:buClr>
                <a:schemeClr val="folHlink"/>
              </a:buClr>
              <a:buSzPct val="60000"/>
              <a:buFont typeface="Wingdings" panose="05000000000000000000" pitchFamily="2" charset="2"/>
              <a:buNone/>
            </a:pPr>
            <a:r>
              <a:rPr lang="en-US" altLang="zh-CN" sz="2200" b="1" dirty="0">
                <a:latin typeface="Times New Roman" panose="02020603050405020304" pitchFamily="18" charset="0"/>
                <a:ea typeface="楷体_GB2312" pitchFamily="49" charset="-122"/>
                <a:sym typeface="Symbol" panose="05050102010706020507" pitchFamily="18" charset="2"/>
              </a:rPr>
              <a:t>B </a:t>
            </a:r>
            <a:r>
              <a:rPr lang="en-US" altLang="zh-CN" sz="2200" b="1" dirty="0">
                <a:latin typeface="Times New Roman" panose="02020603050405020304" pitchFamily="18" charset="0"/>
                <a:ea typeface="楷体_GB2312" pitchFamily="49" charset="-122"/>
              </a:rPr>
              <a:t>∷</a:t>
            </a:r>
            <a:r>
              <a:rPr lang="zh-CN" altLang="en-US" sz="2200" b="1" dirty="0">
                <a:latin typeface="Times New Roman" panose="02020603050405020304" pitchFamily="18" charset="0"/>
                <a:ea typeface="楷体_GB2312" pitchFamily="49" charset="-122"/>
              </a:rPr>
              <a:t>＝</a:t>
            </a:r>
            <a:r>
              <a:rPr lang="en-US" altLang="zh-CN" sz="2200" b="1" dirty="0" err="1">
                <a:latin typeface="Times New Roman" panose="02020603050405020304" pitchFamily="18" charset="0"/>
                <a:ea typeface="楷体_GB2312" pitchFamily="49" charset="-122"/>
              </a:rPr>
              <a:t>bB|e</a:t>
            </a:r>
            <a:r>
              <a:rPr lang="en-US" altLang="zh-CN" sz="2200" b="1" dirty="0">
                <a:latin typeface="Times New Roman" panose="02020603050405020304" pitchFamily="18" charset="0"/>
                <a:ea typeface="楷体_GB2312" pitchFamily="49" charset="-122"/>
              </a:rPr>
              <a:t>       C ∷</a:t>
            </a:r>
            <a:r>
              <a:rPr lang="zh-CN" altLang="en-US" sz="2200" b="1" dirty="0">
                <a:latin typeface="Times New Roman" panose="02020603050405020304" pitchFamily="18" charset="0"/>
                <a:ea typeface="楷体_GB2312" pitchFamily="49" charset="-122"/>
              </a:rPr>
              <a:t>＝</a:t>
            </a:r>
            <a:r>
              <a:rPr lang="en-US" altLang="zh-CN" sz="2200" b="1" dirty="0" err="1">
                <a:latin typeface="Times New Roman" panose="02020603050405020304" pitchFamily="18" charset="0"/>
                <a:ea typeface="楷体_GB2312" pitchFamily="49" charset="-122"/>
              </a:rPr>
              <a:t>cC|f</a:t>
            </a:r>
            <a:endParaRPr lang="en-US" altLang="zh-CN" sz="2200" b="1" dirty="0">
              <a:latin typeface="Times New Roman" panose="02020603050405020304" pitchFamily="18" charset="0"/>
              <a:ea typeface="楷体_GB2312" pitchFamily="49" charset="-122"/>
            </a:endParaRPr>
          </a:p>
          <a:p>
            <a:pPr algn="just" eaLnBrk="1" hangingPunct="1">
              <a:spcBef>
                <a:spcPct val="20000"/>
              </a:spcBef>
              <a:buClr>
                <a:schemeClr val="folHlink"/>
              </a:buClr>
              <a:buSzPct val="60000"/>
              <a:buFont typeface="Wingdings" panose="05000000000000000000" pitchFamily="2" charset="2"/>
              <a:buNone/>
            </a:pPr>
            <a:r>
              <a:rPr lang="zh-CN" altLang="en-US" sz="2200" b="1" dirty="0" smtClean="0">
                <a:latin typeface="Times New Roman" panose="02020603050405020304" pitchFamily="18" charset="0"/>
                <a:ea typeface="楷体_GB2312" pitchFamily="49" charset="-122"/>
              </a:rPr>
              <a:t>求</a:t>
            </a:r>
            <a:r>
              <a:rPr lang="en-US" altLang="zh-CN" sz="2200" b="1" dirty="0" smtClean="0">
                <a:latin typeface="Times New Roman" panose="02020603050405020304" pitchFamily="18" charset="0"/>
                <a:ea typeface="楷体_GB2312" pitchFamily="49" charset="-122"/>
              </a:rPr>
              <a:t>FIRST(P) </a:t>
            </a:r>
            <a:r>
              <a:rPr lang="zh-CN" altLang="en-US" sz="2200" b="1" dirty="0" smtClean="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 </a:t>
            </a:r>
            <a:r>
              <a:rPr lang="en-US" altLang="zh-CN" sz="2200" b="1" dirty="0" smtClean="0">
                <a:latin typeface="Times New Roman" panose="02020603050405020304" pitchFamily="18" charset="0"/>
                <a:ea typeface="楷体_GB2312" pitchFamily="49" charset="-122"/>
              </a:rPr>
              <a:t>FIRST(Q)</a:t>
            </a:r>
            <a:r>
              <a:rPr lang="zh-CN" altLang="en-US" sz="2200" b="1" dirty="0" smtClean="0">
                <a:latin typeface="Times New Roman" panose="02020603050405020304" pitchFamily="18" charset="0"/>
                <a:ea typeface="楷体_GB2312" pitchFamily="49" charset="-122"/>
              </a:rPr>
              <a:t>、</a:t>
            </a:r>
            <a:r>
              <a:rPr lang="en-US" altLang="zh-CN" sz="2200" b="1" dirty="0" smtClean="0">
                <a:latin typeface="Times New Roman" panose="02020603050405020304" pitchFamily="18" charset="0"/>
                <a:ea typeface="楷体_GB2312" pitchFamily="49" charset="-122"/>
              </a:rPr>
              <a:t> FIRST(PQ</a:t>
            </a:r>
            <a:r>
              <a:rPr lang="en-US" altLang="zh-CN" sz="2200" b="1" dirty="0">
                <a:latin typeface="Times New Roman" panose="02020603050405020304" pitchFamily="18" charset="0"/>
                <a:ea typeface="楷体_GB2312" pitchFamily="49" charset="-122"/>
              </a:rPr>
              <a:t>) </a:t>
            </a:r>
            <a:r>
              <a:rPr lang="zh-CN" altLang="en-US" sz="2200" b="1" dirty="0" smtClean="0">
                <a:latin typeface="Times New Roman" panose="02020603050405020304" pitchFamily="18" charset="0"/>
                <a:ea typeface="楷体_GB2312" pitchFamily="49" charset="-122"/>
              </a:rPr>
              <a:t>和</a:t>
            </a:r>
            <a:r>
              <a:rPr lang="en-US" altLang="zh-CN" sz="2200" b="1" dirty="0" smtClean="0">
                <a:latin typeface="Times New Roman" panose="02020603050405020304" pitchFamily="18" charset="0"/>
                <a:ea typeface="楷体_GB2312" pitchFamily="49" charset="-122"/>
              </a:rPr>
              <a:t>FIRST(B)</a:t>
            </a:r>
            <a:r>
              <a:rPr lang="zh-CN" altLang="en-US" sz="2200" b="1" dirty="0" smtClean="0">
                <a:latin typeface="Times New Roman" panose="02020603050405020304" pitchFamily="18" charset="0"/>
                <a:ea typeface="楷体_GB2312" pitchFamily="49" charset="-122"/>
              </a:rPr>
              <a:t>、</a:t>
            </a:r>
            <a:r>
              <a:rPr lang="en-US" altLang="zh-CN" sz="2200" b="1" dirty="0">
                <a:latin typeface="Times New Roman" panose="02020603050405020304" pitchFamily="18" charset="0"/>
                <a:ea typeface="楷体_GB2312" pitchFamily="49" charset="-122"/>
              </a:rPr>
              <a:t> </a:t>
            </a:r>
            <a:r>
              <a:rPr lang="en-US" altLang="zh-CN" sz="2200" b="1" dirty="0" smtClean="0">
                <a:latin typeface="Times New Roman" panose="02020603050405020304" pitchFamily="18" charset="0"/>
                <a:ea typeface="楷体_GB2312" pitchFamily="49" charset="-122"/>
              </a:rPr>
              <a:t>FIRST(C)</a:t>
            </a:r>
            <a:r>
              <a:rPr lang="zh-CN" altLang="en-US" sz="2200" b="1" dirty="0" smtClean="0">
                <a:latin typeface="Times New Roman" panose="02020603050405020304" pitchFamily="18" charset="0"/>
                <a:ea typeface="楷体_GB2312" pitchFamily="49" charset="-122"/>
              </a:rPr>
              <a:t>、 </a:t>
            </a:r>
            <a:r>
              <a:rPr lang="en-US" altLang="zh-CN" sz="2200" b="1" dirty="0">
                <a:latin typeface="Times New Roman" panose="02020603050405020304" pitchFamily="18" charset="0"/>
                <a:ea typeface="楷体_GB2312" pitchFamily="49" charset="-122"/>
              </a:rPr>
              <a:t>FIRST(BC)</a:t>
            </a:r>
            <a:endParaRPr lang="zh-CN" altLang="en-US" sz="2200" b="1" dirty="0">
              <a:latin typeface="Times New Roman" panose="02020603050405020304" pitchFamily="18" charset="0"/>
              <a:ea typeface="楷体_GB2312" pitchFamily="49" charset="-122"/>
            </a:endParaRPr>
          </a:p>
        </p:txBody>
      </p:sp>
      <p:sp>
        <p:nvSpPr>
          <p:cNvPr id="37893" name="Text Box 5"/>
          <p:cNvSpPr txBox="1">
            <a:spLocks noChangeArrowheads="1"/>
          </p:cNvSpPr>
          <p:nvPr/>
        </p:nvSpPr>
        <p:spPr bwMode="auto">
          <a:xfrm>
            <a:off x="5995989" y="4462464"/>
            <a:ext cx="4268787" cy="187743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spcBef>
                <a:spcPct val="20000"/>
              </a:spcBef>
              <a:buClr>
                <a:schemeClr val="folHlink"/>
              </a:buClr>
              <a:buSzPct val="60000"/>
              <a:buFont typeface="Wingdings" panose="05000000000000000000" pitchFamily="2" charset="2"/>
              <a:buNone/>
            </a:pPr>
            <a:r>
              <a:rPr lang="zh-CN" altLang="en-US" sz="2000" b="1" dirty="0">
                <a:solidFill>
                  <a:srgbClr val="011893"/>
                </a:solidFill>
                <a:latin typeface="Times New Roman" panose="02020603050405020304" pitchFamily="18" charset="0"/>
                <a:ea typeface="楷体_GB2312" pitchFamily="49" charset="-122"/>
              </a:rPr>
              <a:t>由定义有 </a:t>
            </a:r>
            <a:r>
              <a:rPr lang="en-US" altLang="zh-CN" sz="2000" b="1" dirty="0">
                <a:solidFill>
                  <a:srgbClr val="011893"/>
                </a:solidFill>
                <a:latin typeface="Times New Roman" panose="02020603050405020304" pitchFamily="18" charset="0"/>
                <a:ea typeface="楷体_GB2312" pitchFamily="49" charset="-122"/>
              </a:rPr>
              <a:t>PQ </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err="1">
                <a:solidFill>
                  <a:srgbClr val="011893"/>
                </a:solidFill>
                <a:latin typeface="Times New Roman" panose="02020603050405020304" pitchFamily="18" charset="0"/>
                <a:ea typeface="楷体_GB2312" pitchFamily="49" charset="-122"/>
                <a:sym typeface="Symbol" panose="05050102010706020507" pitchFamily="18" charset="2"/>
              </a:rPr>
              <a:t>pPqQ</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=p…</a:t>
            </a:r>
          </a:p>
          <a:p>
            <a:pPr algn="just" eaLnBrk="1" hangingPunct="1">
              <a:spcBef>
                <a:spcPct val="20000"/>
              </a:spcBef>
              <a:buClr>
                <a:schemeClr val="folHlink"/>
              </a:buClr>
              <a:buSzPct val="60000"/>
              <a:buFont typeface="Wingdings" panose="05000000000000000000" pitchFamily="2" charset="2"/>
              <a:buNone/>
            </a:pP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         PQ   Q   Q  q </a:t>
            </a:r>
            <a:r>
              <a:rPr lang="en-US" altLang="zh-CN" sz="2000" b="1" dirty="0" err="1">
                <a:solidFill>
                  <a:srgbClr val="011893"/>
                </a:solidFill>
                <a:latin typeface="Times New Roman" panose="02020603050405020304" pitchFamily="18" charset="0"/>
                <a:ea typeface="楷体_GB2312" pitchFamily="49" charset="-122"/>
                <a:sym typeface="Symbol" panose="05050102010706020507" pitchFamily="18" charset="2"/>
              </a:rPr>
              <a:t>Q</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  q…</a:t>
            </a:r>
          </a:p>
          <a:p>
            <a:pPr algn="just" eaLnBrk="1" hangingPunct="1">
              <a:spcBef>
                <a:spcPct val="20000"/>
              </a:spcBef>
              <a:buClr>
                <a:schemeClr val="folHlink"/>
              </a:buClr>
              <a:buSzPct val="60000"/>
              <a:buFont typeface="Wingdings" panose="05000000000000000000" pitchFamily="2" charset="2"/>
              <a:buNone/>
            </a:pP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         PQ   Q   Q   </a:t>
            </a:r>
          </a:p>
          <a:p>
            <a:pPr algn="just" eaLnBrk="1" hangingPunct="1">
              <a:spcBef>
                <a:spcPct val="20000"/>
              </a:spcBef>
              <a:buClr>
                <a:schemeClr val="folHlink"/>
              </a:buClr>
              <a:buSzPct val="60000"/>
              <a:buFont typeface="Wingdings" panose="05000000000000000000" pitchFamily="2" charset="2"/>
              <a:buNone/>
            </a:pP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所以  </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FIRST</a:t>
            </a: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PQ</a:t>
            </a: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err="1">
                <a:solidFill>
                  <a:srgbClr val="011893"/>
                </a:solidFill>
                <a:latin typeface="Times New Roman" panose="02020603050405020304" pitchFamily="18" charset="0"/>
                <a:ea typeface="楷体_GB2312" pitchFamily="49" charset="-122"/>
                <a:sym typeface="Symbol" panose="05050102010706020507" pitchFamily="18" charset="2"/>
              </a:rPr>
              <a:t>p,q</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 }</a:t>
            </a:r>
          </a:p>
          <a:p>
            <a:pPr algn="just" eaLnBrk="1" hangingPunct="1">
              <a:spcBef>
                <a:spcPct val="20000"/>
              </a:spcBef>
              <a:buClr>
                <a:schemeClr val="folHlink"/>
              </a:buClr>
              <a:buSzPct val="60000"/>
              <a:buFont typeface="Wingdings" panose="05000000000000000000" pitchFamily="2" charset="2"/>
              <a:buNone/>
            </a:pP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同理  </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FIRST</a:t>
            </a:r>
            <a:r>
              <a:rPr lang="zh-CN" altLang="en-US" sz="2000" b="1" dirty="0">
                <a:solidFill>
                  <a:srgbClr val="011893"/>
                </a:solidFill>
                <a:latin typeface="Times New Roman" panose="02020603050405020304" pitchFamily="18" charset="0"/>
                <a:ea typeface="楷体_GB2312" pitchFamily="49" charset="-122"/>
                <a:sym typeface="Symbol" panose="05050102010706020507" pitchFamily="18" charset="2"/>
              </a:rPr>
              <a:t>（</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BC) ={</a:t>
            </a:r>
            <a:r>
              <a:rPr lang="en-US" altLang="zh-CN" sz="2000" b="1" dirty="0" err="1">
                <a:solidFill>
                  <a:srgbClr val="011893"/>
                </a:solidFill>
                <a:latin typeface="Times New Roman" panose="02020603050405020304" pitchFamily="18" charset="0"/>
                <a:ea typeface="楷体_GB2312" pitchFamily="49" charset="-122"/>
                <a:sym typeface="Symbol" panose="05050102010706020507" pitchFamily="18" charset="2"/>
              </a:rPr>
              <a:t>b,e</a:t>
            </a:r>
            <a:r>
              <a:rPr lang="en-US" altLang="zh-CN" sz="2000" b="1" dirty="0">
                <a:solidFill>
                  <a:srgbClr val="011893"/>
                </a:solidFill>
                <a:latin typeface="Times New Roman" panose="02020603050405020304" pitchFamily="18" charset="0"/>
                <a:ea typeface="楷体_GB2312" pitchFamily="49" charset="-122"/>
                <a:sym typeface="Symbol" panose="05050102010706020507" pitchFamily="18" charset="2"/>
              </a:rPr>
              <a:t>}</a:t>
            </a:r>
          </a:p>
        </p:txBody>
      </p:sp>
      <p:sp>
        <p:nvSpPr>
          <p:cNvPr id="8"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2" name="矩形 1"/>
          <p:cNvSpPr/>
          <p:nvPr/>
        </p:nvSpPr>
        <p:spPr>
          <a:xfrm>
            <a:off x="1806575" y="3059487"/>
            <a:ext cx="3443839" cy="461665"/>
          </a:xfrm>
          <a:prstGeom prst="rect">
            <a:avLst/>
          </a:prstGeom>
        </p:spPr>
        <p:txBody>
          <a:bodyPr wrap="square">
            <a:spAutoFit/>
          </a:bodyPr>
          <a:lstStyle/>
          <a:p>
            <a:r>
              <a:rPr lang="en-US" altLang="zh-CN" sz="2400" b="1" dirty="0">
                <a:solidFill>
                  <a:srgbClr val="C00000"/>
                </a:solidFill>
                <a:latin typeface="Times New Roman" panose="02020603050405020304" pitchFamily="18" charset="0"/>
                <a:ea typeface="华文楷体" panose="02010600040101010101" pitchFamily="2" charset="-122"/>
              </a:rPr>
              <a:t>FIRST(</a:t>
            </a:r>
            <a:r>
              <a:rPr lang="el-GR" altLang="zh-CN" sz="2400" b="1" dirty="0">
                <a:solidFill>
                  <a:srgbClr val="C00000"/>
                </a:solidFill>
                <a:latin typeface="Times New Roman" panose="02020603050405020304" pitchFamily="18" charset="0"/>
                <a:ea typeface="华文楷体" panose="02010600040101010101" pitchFamily="2" charset="-122"/>
              </a:rPr>
              <a:t>α</a:t>
            </a:r>
            <a:r>
              <a:rPr lang="en-US" altLang="zh-CN" sz="2400" b="1" baseline="-25000" dirty="0" err="1">
                <a:solidFill>
                  <a:srgbClr val="C00000"/>
                </a:solidFill>
                <a:latin typeface="Times New Roman" panose="02020603050405020304" pitchFamily="18" charset="0"/>
                <a:ea typeface="华文楷体" panose="02010600040101010101" pitchFamily="2" charset="-122"/>
              </a:rPr>
              <a:t>i</a:t>
            </a:r>
            <a:r>
              <a:rPr lang="en-US" altLang="zh-CN" sz="2400" b="1" dirty="0">
                <a:solidFill>
                  <a:srgbClr val="C00000"/>
                </a:solidFill>
                <a:latin typeface="Times New Roman" panose="02020603050405020304" pitchFamily="18" charset="0"/>
                <a:ea typeface="华文楷体" panose="02010600040101010101" pitchFamily="2" charset="-122"/>
              </a:rPr>
              <a:t>)</a:t>
            </a:r>
            <a:r>
              <a:rPr lang="zh-CN" altLang="en-US" sz="2400" dirty="0">
                <a:solidFill>
                  <a:srgbClr val="C00000"/>
                </a:solidFill>
                <a:latin typeface="Times New Roman" panose="02020603050405020304" pitchFamily="18" charset="0"/>
                <a:ea typeface="华文楷体" panose="02010600040101010101" pitchFamily="2" charset="-122"/>
              </a:rPr>
              <a:t> </a:t>
            </a:r>
            <a:r>
              <a:rPr lang="en-US" altLang="zh-CN" sz="2400" b="1" dirty="0">
                <a:solidFill>
                  <a:srgbClr val="C00000"/>
                </a:solidFill>
                <a:latin typeface="Times New Roman" panose="02020603050405020304" pitchFamily="18" charset="0"/>
                <a:ea typeface="华文楷体" panose="02010600040101010101" pitchFamily="2" charset="-122"/>
              </a:rPr>
              <a:t>= </a:t>
            </a:r>
            <a:r>
              <a:rPr lang="en-US" altLang="zh-CN" sz="2400" b="1" dirty="0" smtClean="0">
                <a:solidFill>
                  <a:srgbClr val="C00000"/>
                </a:solidFill>
                <a:latin typeface="Times New Roman" panose="02020603050405020304" pitchFamily="18" charset="0"/>
                <a:ea typeface="华文楷体" panose="02010600040101010101" pitchFamily="2" charset="-122"/>
              </a:rPr>
              <a:t>{</a:t>
            </a:r>
            <a:r>
              <a:rPr lang="en-US" altLang="zh-CN" sz="2400" b="1" dirty="0">
                <a:solidFill>
                  <a:srgbClr val="C00000"/>
                </a:solidFill>
                <a:latin typeface="Times New Roman" panose="02020603050405020304" pitchFamily="18" charset="0"/>
                <a:ea typeface="楷体_GB2312" pitchFamily="49" charset="-122"/>
                <a:sym typeface="Symbol" panose="05050102010706020507" pitchFamily="18" charset="2"/>
              </a:rPr>
              <a:t> </a:t>
            </a:r>
            <a:r>
              <a:rPr lang="en-US" altLang="zh-CN" sz="2400" b="1" dirty="0" smtClean="0">
                <a:solidFill>
                  <a:srgbClr val="C00000"/>
                </a:solidFill>
                <a:latin typeface="Times New Roman" panose="02020603050405020304" pitchFamily="18" charset="0"/>
                <a:ea typeface="华文楷体" panose="02010600040101010101" pitchFamily="2" charset="-122"/>
              </a:rPr>
              <a:t> </a:t>
            </a:r>
            <a:r>
              <a:rPr lang="en-US" altLang="zh-CN" sz="2400" b="1" dirty="0">
                <a:solidFill>
                  <a:srgbClr val="C00000"/>
                </a:solidFill>
                <a:latin typeface="Times New Roman" panose="02020603050405020304" pitchFamily="18" charset="0"/>
                <a:ea typeface="华文楷体" panose="02010600040101010101" pitchFamily="2" charset="-122"/>
              </a:rPr>
              <a:t>| </a:t>
            </a:r>
            <a:r>
              <a:rPr lang="el-GR" altLang="zh-CN" sz="2400" b="1" dirty="0">
                <a:solidFill>
                  <a:srgbClr val="C00000"/>
                </a:solidFill>
                <a:latin typeface="Times New Roman" panose="02020603050405020304" pitchFamily="18" charset="0"/>
                <a:ea typeface="华文楷体" panose="02010600040101010101" pitchFamily="2" charset="-122"/>
              </a:rPr>
              <a:t>α</a:t>
            </a:r>
            <a:r>
              <a:rPr lang="en-US" altLang="zh-CN" sz="2400" b="1" baseline="-25000" dirty="0" err="1">
                <a:solidFill>
                  <a:srgbClr val="C00000"/>
                </a:solidFill>
                <a:latin typeface="Times New Roman" panose="02020603050405020304" pitchFamily="18" charset="0"/>
                <a:ea typeface="华文楷体" panose="02010600040101010101" pitchFamily="2" charset="-122"/>
              </a:rPr>
              <a:t>i</a:t>
            </a:r>
            <a:r>
              <a:rPr lang="en-US" altLang="zh-CN" sz="2400" baseline="-25000" dirty="0">
                <a:solidFill>
                  <a:srgbClr val="C00000"/>
                </a:solidFill>
                <a:latin typeface="Times New Roman" panose="02020603050405020304" pitchFamily="18" charset="0"/>
                <a:ea typeface="华文楷体" panose="02010600040101010101" pitchFamily="2" charset="-122"/>
              </a:rPr>
              <a:t> </a:t>
            </a:r>
            <a:r>
              <a:rPr lang="en-US" altLang="zh-CN" sz="2400" b="1" dirty="0">
                <a:solidFill>
                  <a:srgbClr val="C00000"/>
                </a:solidFill>
                <a:latin typeface="Times New Roman" panose="02020603050405020304" pitchFamily="18" charset="0"/>
                <a:ea typeface="华文楷体" panose="02010600040101010101" pitchFamily="2" charset="-122"/>
                <a:sym typeface="Symbol" panose="05050102010706020507" pitchFamily="18" charset="2"/>
              </a:rPr>
              <a:t></a:t>
            </a:r>
            <a:r>
              <a:rPr lang="en-US" altLang="zh-CN" sz="2400" b="1" dirty="0" smtClean="0">
                <a:solidFill>
                  <a:srgbClr val="C00000"/>
                </a:solidFill>
                <a:latin typeface="Times New Roman" panose="02020603050405020304" pitchFamily="18" charset="0"/>
                <a:ea typeface="华文楷体" panose="02010600040101010101" pitchFamily="2" charset="-122"/>
              </a:rPr>
              <a:t>*</a:t>
            </a:r>
            <a:r>
              <a:rPr lang="en-US" altLang="zh-CN" sz="2400" b="1" dirty="0">
                <a:solidFill>
                  <a:srgbClr val="C00000"/>
                </a:solidFill>
                <a:latin typeface="Times New Roman" panose="02020603050405020304" pitchFamily="18" charset="0"/>
                <a:ea typeface="楷体_GB2312" pitchFamily="49" charset="-122"/>
                <a:sym typeface="Symbol" panose="05050102010706020507" pitchFamily="18" charset="2"/>
              </a:rPr>
              <a:t> </a:t>
            </a:r>
            <a:r>
              <a:rPr lang="en-US" altLang="zh-CN" sz="2400" b="1" dirty="0" smtClean="0">
                <a:solidFill>
                  <a:srgbClr val="C00000"/>
                </a:solidFill>
                <a:latin typeface="Times New Roman" panose="02020603050405020304" pitchFamily="18" charset="0"/>
                <a:ea typeface="华文楷体" panose="02010600040101010101" pitchFamily="2" charset="-122"/>
              </a:rPr>
              <a:t>}</a:t>
            </a:r>
            <a:r>
              <a:rPr lang="zh-CN" altLang="en-US" sz="2400" b="1" dirty="0" smtClean="0">
                <a:solidFill>
                  <a:srgbClr val="C00000"/>
                </a:solidFill>
                <a:latin typeface="Times New Roman" panose="02020603050405020304" pitchFamily="18" charset="0"/>
                <a:ea typeface="华文楷体" panose="02010600040101010101" pitchFamily="2" charset="-122"/>
              </a:rPr>
              <a:t> </a:t>
            </a:r>
            <a:endParaRPr lang="zh-CN" altLang="en-US" sz="2400" dirty="0">
              <a:solidFill>
                <a:srgbClr val="C00000"/>
              </a:solidFill>
            </a:endParaRPr>
          </a:p>
        </p:txBody>
      </p:sp>
      <p:sp>
        <p:nvSpPr>
          <p:cNvPr id="3" name="矩形 2"/>
          <p:cNvSpPr/>
          <p:nvPr/>
        </p:nvSpPr>
        <p:spPr>
          <a:xfrm>
            <a:off x="1998423" y="3600450"/>
            <a:ext cx="5423280" cy="369332"/>
          </a:xfrm>
          <a:prstGeom prst="rect">
            <a:avLst/>
          </a:prstGeom>
        </p:spPr>
        <p:txBody>
          <a:bodyPr wrap="none">
            <a:spAutoFit/>
          </a:bodyPr>
          <a:lstStyle/>
          <a:p>
            <a:r>
              <a:rPr lang="en-US" altLang="zh-CN" b="1" dirty="0">
                <a:latin typeface="Times New Roman" panose="02020603050405020304" pitchFamily="18" charset="0"/>
                <a:ea typeface="楷体_GB2312" pitchFamily="49" charset="-122"/>
              </a:rPr>
              <a:t>FIRST(</a:t>
            </a:r>
            <a:r>
              <a:rPr lang="el-GR" altLang="zh-CN" b="1" dirty="0">
                <a:latin typeface="华文楷体" panose="02010600040101010101" pitchFamily="2" charset="-122"/>
                <a:ea typeface="华文楷体" panose="02010600040101010101" pitchFamily="2" charset="-122"/>
              </a:rPr>
              <a:t>α</a:t>
            </a:r>
            <a:r>
              <a:rPr lang="en-US" altLang="zh-CN" b="1" baseline="-25000" dirty="0" err="1" smtClean="0">
                <a:latin typeface="华文楷体" panose="02010600040101010101" pitchFamily="2" charset="-122"/>
                <a:ea typeface="华文楷体" panose="02010600040101010101" pitchFamily="2" charset="-122"/>
              </a:rPr>
              <a:t>i</a:t>
            </a:r>
            <a:r>
              <a:rPr lang="en-US" altLang="zh-CN" b="1" dirty="0" smtClean="0">
                <a:latin typeface="Times New Roman" panose="02020603050405020304" pitchFamily="18" charset="0"/>
                <a:ea typeface="楷体_GB2312" pitchFamily="49" charset="-122"/>
              </a:rPr>
              <a:t>)</a:t>
            </a:r>
            <a:r>
              <a:rPr lang="zh-CN" altLang="en-US" b="1" dirty="0" smtClean="0">
                <a:latin typeface="Times New Roman" panose="02020603050405020304" pitchFamily="18" charset="0"/>
                <a:ea typeface="楷体_GB2312" pitchFamily="49" charset="-122"/>
              </a:rPr>
              <a:t>是</a:t>
            </a:r>
            <a:r>
              <a:rPr lang="el-GR" altLang="zh-CN" b="1" dirty="0">
                <a:latin typeface="华文楷体" panose="02010600040101010101" pitchFamily="2" charset="-122"/>
                <a:ea typeface="华文楷体" panose="02010600040101010101" pitchFamily="2" charset="-122"/>
              </a:rPr>
              <a:t>α</a:t>
            </a:r>
            <a:r>
              <a:rPr lang="en-US" altLang="zh-CN" b="1" baseline="-25000" dirty="0" err="1" smtClean="0">
                <a:latin typeface="华文楷体" panose="02010600040101010101" pitchFamily="2" charset="-122"/>
                <a:ea typeface="华文楷体" panose="02010600040101010101" pitchFamily="2" charset="-122"/>
              </a:rPr>
              <a:t>i</a:t>
            </a:r>
            <a:r>
              <a:rPr lang="zh-CN" altLang="en-US" b="1" dirty="0">
                <a:solidFill>
                  <a:srgbClr val="011893"/>
                </a:solidFill>
                <a:latin typeface="Times New Roman" panose="02020603050405020304" pitchFamily="18" charset="0"/>
                <a:ea typeface="楷体_GB2312" pitchFamily="49" charset="-122"/>
              </a:rPr>
              <a:t>所有可能推出</a:t>
            </a:r>
            <a:r>
              <a:rPr lang="zh-CN" altLang="en-US" b="1" dirty="0" smtClean="0">
                <a:solidFill>
                  <a:srgbClr val="011893"/>
                </a:solidFill>
                <a:latin typeface="Times New Roman" panose="02020603050405020304" pitchFamily="18" charset="0"/>
                <a:ea typeface="楷体_GB2312" pitchFamily="49" charset="-122"/>
              </a:rPr>
              <a:t>的首终结符号或可能的</a:t>
            </a:r>
            <a:r>
              <a:rPr lang="en-US" altLang="zh-CN" b="1" dirty="0">
                <a:solidFill>
                  <a:srgbClr val="C00000"/>
                </a:solidFill>
                <a:latin typeface="Times New Roman" panose="02020603050405020304" pitchFamily="18" charset="0"/>
                <a:ea typeface="楷体_GB2312" pitchFamily="49" charset="-122"/>
                <a:sym typeface="Symbol" panose="05050102010706020507" pitchFamily="18" charset="2"/>
              </a:rPr>
              <a:t> </a:t>
            </a:r>
            <a:endParaRPr lang="zh-CN" altLang="en-US" dirty="0"/>
          </a:p>
        </p:txBody>
      </p:sp>
    </p:spTree>
    <p:extLst>
      <p:ext uri="{BB962C8B-B14F-4D97-AF65-F5344CB8AC3E}">
        <p14:creationId xmlns:p14="http://schemas.microsoft.com/office/powerpoint/2010/main" val="34976352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37892"/>
                                        </p:tgtEl>
                                        <p:attrNameLst>
                                          <p:attrName>style.visibility</p:attrName>
                                        </p:attrNameLst>
                                      </p:cBhvr>
                                      <p:to>
                                        <p:strVal val="visible"/>
                                      </p:to>
                                    </p:set>
                                    <p:animEffect transition="in" filter="blinds(horizontal)">
                                      <p:cBhvr>
                                        <p:cTn id="11" dur="500"/>
                                        <p:tgtEl>
                                          <p:spTgt spid="37892"/>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37893"/>
                                        </p:tgtEl>
                                        <p:attrNameLst>
                                          <p:attrName>style.visibility</p:attrName>
                                        </p:attrNameLst>
                                      </p:cBhvr>
                                      <p:to>
                                        <p:strVal val="visible"/>
                                      </p:to>
                                    </p:set>
                                    <p:animEffect transition="in" filter="blinds(horizontal)">
                                      <p:cBhvr>
                                        <p:cTn id="16" dur="500"/>
                                        <p:tgtEl>
                                          <p:spTgt spid="378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animBg="1"/>
      <p:bldP spid="37893" grpId="0"/>
      <p:bldP spid="2"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7" name="Text Box 5"/>
          <p:cNvSpPr txBox="1">
            <a:spLocks noChangeArrowheads="1"/>
          </p:cNvSpPr>
          <p:nvPr/>
        </p:nvSpPr>
        <p:spPr bwMode="auto">
          <a:xfrm>
            <a:off x="1787526" y="2246314"/>
            <a:ext cx="6310313" cy="53245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spcBef>
                <a:spcPct val="20000"/>
              </a:spcBef>
              <a:buClr>
                <a:schemeClr val="folHlink"/>
              </a:buClr>
              <a:buSzPct val="60000"/>
              <a:buFont typeface="Wingdings" panose="05000000000000000000" pitchFamily="2" charset="2"/>
              <a:buNone/>
            </a:pPr>
            <a:r>
              <a:rPr lang="zh-CN" altLang="en-US" sz="2200" b="1">
                <a:latin typeface="Times New Roman" panose="02020603050405020304" pitchFamily="18" charset="0"/>
                <a:ea typeface="楷体_GB2312" pitchFamily="49" charset="-122"/>
                <a:cs typeface="Courier New" panose="02070309020205020404" pitchFamily="49" charset="0"/>
              </a:rPr>
              <a:t>不难总结出，构造</a:t>
            </a:r>
            <a:r>
              <a:rPr lang="en-US" altLang="zh-CN" sz="2200" b="1">
                <a:latin typeface="Times New Roman" panose="02020603050405020304" pitchFamily="18" charset="0"/>
                <a:ea typeface="楷体_GB2312" pitchFamily="49" charset="-122"/>
                <a:cs typeface="Courier New" panose="02070309020205020404" pitchFamily="49" charset="0"/>
              </a:rPr>
              <a:t>FIRST</a:t>
            </a:r>
            <a:r>
              <a:rPr lang="zh-CN" altLang="en-US" sz="2200" b="1">
                <a:latin typeface="Times New Roman" panose="02020603050405020304" pitchFamily="18" charset="0"/>
                <a:ea typeface="楷体_GB2312" pitchFamily="49" charset="-122"/>
                <a:cs typeface="Courier New" panose="02070309020205020404" pitchFamily="49" charset="0"/>
              </a:rPr>
              <a:t>集的方法步骤如下</a:t>
            </a:r>
            <a:r>
              <a:rPr lang="en-US" altLang="zh-CN" sz="2200" b="1">
                <a:latin typeface="Times New Roman" panose="02020603050405020304" pitchFamily="18" charset="0"/>
                <a:ea typeface="楷体_GB2312" pitchFamily="49" charset="-122"/>
                <a:cs typeface="Courier New" panose="02070309020205020404" pitchFamily="49" charset="0"/>
              </a:rPr>
              <a:t>——</a:t>
            </a:r>
          </a:p>
        </p:txBody>
      </p:sp>
      <p:sp>
        <p:nvSpPr>
          <p:cNvPr id="211976" name="Rectangle 3"/>
          <p:cNvSpPr>
            <a:spLocks noChangeArrowheads="1"/>
          </p:cNvSpPr>
          <p:nvPr/>
        </p:nvSpPr>
        <p:spPr bwMode="auto">
          <a:xfrm>
            <a:off x="435428" y="2604142"/>
            <a:ext cx="11573691" cy="287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0000"/>
              </a:lnSpc>
              <a:buFont typeface="Wingdings" panose="05000000000000000000" pitchFamily="2" charset="2"/>
              <a:buNone/>
            </a:pPr>
            <a:r>
              <a:rPr lang="zh-CN" altLang="en-US" sz="2100" b="1" dirty="0" smtClean="0">
                <a:effectLst/>
                <a:latin typeface="Times New Roman" panose="02020603050405020304" pitchFamily="18" charset="0"/>
                <a:ea typeface="楷体_GB2312" pitchFamily="49" charset="-122"/>
              </a:rPr>
              <a:t>          对</a:t>
            </a:r>
            <a:r>
              <a:rPr lang="zh-CN" altLang="en-US" sz="2100" b="1" dirty="0">
                <a:effectLst/>
                <a:latin typeface="Times New Roman" panose="02020603050405020304" pitchFamily="18" charset="0"/>
                <a:ea typeface="楷体_GB2312" pitchFamily="49" charset="-122"/>
              </a:rPr>
              <a:t>任一符号</a:t>
            </a:r>
            <a:r>
              <a:rPr lang="en-US" altLang="zh-CN" sz="2100" b="1" dirty="0">
                <a:effectLst/>
                <a:latin typeface="Times New Roman" panose="02020603050405020304" pitchFamily="18" charset="0"/>
                <a:ea typeface="楷体_GB2312" pitchFamily="49" charset="-122"/>
              </a:rPr>
              <a:t>X</a:t>
            </a:r>
            <a:r>
              <a:rPr lang="zh-CN" altLang="en-US" sz="2100" b="1" dirty="0">
                <a:effectLst/>
                <a:latin typeface="Times New Roman" panose="02020603050405020304" pitchFamily="18" charset="0"/>
                <a:ea typeface="楷体_GB2312" pitchFamily="49" charset="-122"/>
              </a:rPr>
              <a:t>（</a:t>
            </a:r>
            <a:r>
              <a:rPr lang="en-US" altLang="zh-CN" sz="2100" b="1" dirty="0">
                <a:effectLst/>
                <a:latin typeface="Times New Roman" panose="02020603050405020304" pitchFamily="18" charset="0"/>
                <a:ea typeface="楷体_GB2312" pitchFamily="49" charset="-122"/>
              </a:rPr>
              <a:t>X∈V</a:t>
            </a:r>
            <a:r>
              <a:rPr lang="en-US" altLang="zh-CN" sz="2100" b="1" baseline="-25000" dirty="0">
                <a:effectLst/>
                <a:latin typeface="Times New Roman" panose="02020603050405020304" pitchFamily="18" charset="0"/>
                <a:ea typeface="楷体_GB2312" pitchFamily="49" charset="-122"/>
              </a:rPr>
              <a:t>N</a:t>
            </a:r>
            <a:r>
              <a:rPr lang="en-US" altLang="zh-CN" sz="2100" b="1" dirty="0">
                <a:effectLst/>
                <a:latin typeface="楷体_GB2312" pitchFamily="49" charset="-122"/>
                <a:ea typeface="楷体_GB2312" pitchFamily="49" charset="-122"/>
              </a:rPr>
              <a:t>∪</a:t>
            </a:r>
            <a:r>
              <a:rPr lang="en-US" altLang="zh-CN" sz="2100" b="1" dirty="0">
                <a:effectLst/>
                <a:latin typeface="Times New Roman" panose="02020603050405020304" pitchFamily="18" charset="0"/>
                <a:ea typeface="楷体_GB2312" pitchFamily="49" charset="-122"/>
              </a:rPr>
              <a:t>V</a:t>
            </a:r>
            <a:r>
              <a:rPr lang="en-US" altLang="zh-CN" sz="2100" b="1" baseline="-25000" dirty="0">
                <a:effectLst/>
                <a:latin typeface="Times New Roman" panose="02020603050405020304" pitchFamily="18" charset="0"/>
                <a:ea typeface="楷体_GB2312" pitchFamily="49" charset="-122"/>
              </a:rPr>
              <a:t>T</a:t>
            </a:r>
            <a:r>
              <a:rPr lang="zh-CN" altLang="en-US" sz="2100" b="1" dirty="0">
                <a:effectLst/>
                <a:latin typeface="Times New Roman" panose="02020603050405020304" pitchFamily="18" charset="0"/>
                <a:ea typeface="楷体_GB2312" pitchFamily="49" charset="-122"/>
              </a:rPr>
              <a:t>），构造</a:t>
            </a:r>
            <a:r>
              <a:rPr lang="en-US" altLang="zh-CN" sz="2100" b="1" dirty="0">
                <a:effectLst/>
                <a:latin typeface="Times New Roman" panose="02020603050405020304" pitchFamily="18" charset="0"/>
                <a:ea typeface="楷体_GB2312" pitchFamily="49" charset="-122"/>
              </a:rPr>
              <a:t>FIRST(X)</a:t>
            </a:r>
            <a:r>
              <a:rPr lang="zh-CN" altLang="en-US" sz="2100" b="1" dirty="0">
                <a:effectLst/>
                <a:latin typeface="Times New Roman" panose="02020603050405020304" pitchFamily="18" charset="0"/>
                <a:ea typeface="楷体_GB2312" pitchFamily="49" charset="-122"/>
              </a:rPr>
              <a:t>时，只要连续</a:t>
            </a:r>
            <a:r>
              <a:rPr lang="zh-CN" altLang="en-US" sz="2100" b="1" dirty="0" smtClean="0">
                <a:effectLst/>
                <a:latin typeface="Times New Roman" panose="02020603050405020304" pitchFamily="18" charset="0"/>
                <a:ea typeface="楷体_GB2312" pitchFamily="49" charset="-122"/>
              </a:rPr>
              <a:t>使用下列</a:t>
            </a:r>
            <a:r>
              <a:rPr lang="zh-CN" altLang="en-US" sz="2100" b="1" dirty="0">
                <a:effectLst/>
                <a:latin typeface="Times New Roman" panose="02020603050405020304" pitchFamily="18" charset="0"/>
                <a:ea typeface="楷体_GB2312" pitchFamily="49" charset="-122"/>
              </a:rPr>
              <a:t>规则，</a:t>
            </a:r>
            <a:r>
              <a:rPr lang="zh-CN" altLang="en-US" sz="2100" b="1" dirty="0">
                <a:solidFill>
                  <a:srgbClr val="011893"/>
                </a:solidFill>
                <a:effectLst/>
                <a:latin typeface="Times New Roman" panose="02020603050405020304" pitchFamily="18" charset="0"/>
                <a:ea typeface="楷体_GB2312" pitchFamily="49" charset="-122"/>
              </a:rPr>
              <a:t>直至每个</a:t>
            </a:r>
            <a:r>
              <a:rPr lang="en-US" altLang="zh-CN" sz="2100" b="1" dirty="0">
                <a:solidFill>
                  <a:srgbClr val="011893"/>
                </a:solidFill>
                <a:effectLst/>
                <a:latin typeface="Times New Roman" panose="02020603050405020304" pitchFamily="18" charset="0"/>
                <a:ea typeface="楷体_GB2312" pitchFamily="49" charset="-122"/>
              </a:rPr>
              <a:t>FIRST</a:t>
            </a:r>
            <a:r>
              <a:rPr lang="zh-CN" altLang="en-US" sz="2100" b="1" dirty="0">
                <a:solidFill>
                  <a:srgbClr val="011893"/>
                </a:solidFill>
                <a:effectLst/>
                <a:latin typeface="Times New Roman" panose="02020603050405020304" pitchFamily="18" charset="0"/>
                <a:ea typeface="楷体_GB2312" pitchFamily="49" charset="-122"/>
              </a:rPr>
              <a:t>集不再扩大为止。</a:t>
            </a:r>
          </a:p>
          <a:p>
            <a:pPr algn="just">
              <a:lnSpc>
                <a:spcPct val="130000"/>
              </a:lnSpc>
              <a:buFont typeface="Wingdings" panose="05000000000000000000" pitchFamily="2" charset="2"/>
              <a:buNone/>
            </a:pPr>
            <a:r>
              <a:rPr lang="zh-CN" altLang="en-US" sz="2100" b="1" dirty="0">
                <a:solidFill>
                  <a:srgbClr val="011893"/>
                </a:solidFill>
                <a:effectLst/>
                <a:latin typeface="Times New Roman" panose="02020603050405020304" pitchFamily="18" charset="0"/>
                <a:ea typeface="楷体_GB2312" pitchFamily="49" charset="-122"/>
              </a:rPr>
              <a:t>（</a:t>
            </a:r>
            <a:r>
              <a:rPr lang="en-US" altLang="zh-CN" sz="2100" dirty="0">
                <a:solidFill>
                  <a:srgbClr val="011893"/>
                </a:solidFill>
                <a:effectLst/>
                <a:latin typeface="Times New Roman" panose="02020603050405020304" pitchFamily="18" charset="0"/>
                <a:ea typeface="楷体_GB2312" pitchFamily="49" charset="-122"/>
              </a:rPr>
              <a:t>1</a:t>
            </a:r>
            <a:r>
              <a:rPr lang="zh-CN" altLang="en-US" sz="2100" dirty="0">
                <a:solidFill>
                  <a:srgbClr val="011893"/>
                </a:solidFill>
                <a:effectLst/>
                <a:latin typeface="Times New Roman" panose="02020603050405020304" pitchFamily="18" charset="0"/>
                <a:ea typeface="楷体_GB2312" pitchFamily="49" charset="-122"/>
              </a:rPr>
              <a:t>）若</a:t>
            </a:r>
            <a:r>
              <a:rPr lang="en-US" altLang="zh-CN" sz="2100" dirty="0">
                <a:solidFill>
                  <a:srgbClr val="011893"/>
                </a:solidFill>
                <a:effectLst/>
                <a:latin typeface="Times New Roman" panose="02020603050405020304" pitchFamily="18" charset="0"/>
                <a:ea typeface="楷体_GB2312" pitchFamily="49" charset="-122"/>
              </a:rPr>
              <a:t>X∈V</a:t>
            </a:r>
            <a:r>
              <a:rPr lang="en-US" altLang="zh-CN" sz="2100" baseline="-25000" dirty="0">
                <a:solidFill>
                  <a:srgbClr val="011893"/>
                </a:solidFill>
                <a:effectLst/>
                <a:latin typeface="Times New Roman" panose="02020603050405020304" pitchFamily="18" charset="0"/>
                <a:ea typeface="楷体_GB2312" pitchFamily="49" charset="-122"/>
              </a:rPr>
              <a:t>T</a:t>
            </a:r>
            <a:r>
              <a:rPr lang="zh-CN" altLang="en-US" sz="2100" dirty="0">
                <a:solidFill>
                  <a:srgbClr val="011893"/>
                </a:solidFill>
                <a:effectLst/>
                <a:latin typeface="Times New Roman" panose="02020603050405020304" pitchFamily="18" charset="0"/>
                <a:ea typeface="楷体_GB2312" pitchFamily="49" charset="-122"/>
              </a:rPr>
              <a:t>，则</a:t>
            </a:r>
            <a:r>
              <a:rPr lang="en-US" altLang="zh-CN" sz="2100" dirty="0">
                <a:solidFill>
                  <a:srgbClr val="011893"/>
                </a:solidFill>
                <a:effectLst/>
                <a:latin typeface="Times New Roman" panose="02020603050405020304" pitchFamily="18" charset="0"/>
                <a:ea typeface="楷体_GB2312" pitchFamily="49" charset="-122"/>
              </a:rPr>
              <a:t>FIRST(X)={X}</a:t>
            </a:r>
            <a:r>
              <a:rPr lang="zh-CN" altLang="en-US" sz="2100" dirty="0">
                <a:solidFill>
                  <a:srgbClr val="011893"/>
                </a:solidFill>
                <a:effectLst/>
                <a:latin typeface="Times New Roman" panose="02020603050405020304" pitchFamily="18" charset="0"/>
                <a:ea typeface="楷体_GB2312" pitchFamily="49" charset="-122"/>
              </a:rPr>
              <a:t>。 </a:t>
            </a:r>
          </a:p>
          <a:p>
            <a:pPr algn="just">
              <a:lnSpc>
                <a:spcPct val="130000"/>
              </a:lnSpc>
              <a:buFont typeface="Wingdings" panose="05000000000000000000" pitchFamily="2" charset="2"/>
              <a:buNone/>
            </a:pPr>
            <a:r>
              <a:rPr lang="zh-CN" altLang="en-US" sz="2100" dirty="0">
                <a:solidFill>
                  <a:srgbClr val="011893"/>
                </a:solidFill>
                <a:effectLst/>
                <a:latin typeface="Times New Roman" panose="02020603050405020304" pitchFamily="18" charset="0"/>
                <a:ea typeface="楷体_GB2312" pitchFamily="49" charset="-122"/>
              </a:rPr>
              <a:t>（</a:t>
            </a:r>
            <a:r>
              <a:rPr lang="en-US" altLang="zh-CN" sz="2100" dirty="0">
                <a:solidFill>
                  <a:srgbClr val="011893"/>
                </a:solidFill>
                <a:effectLst/>
                <a:latin typeface="Times New Roman" panose="02020603050405020304" pitchFamily="18" charset="0"/>
                <a:ea typeface="楷体_GB2312" pitchFamily="49" charset="-122"/>
              </a:rPr>
              <a:t>2</a:t>
            </a:r>
            <a:r>
              <a:rPr lang="zh-CN" altLang="en-US" sz="2100" dirty="0">
                <a:solidFill>
                  <a:srgbClr val="011893"/>
                </a:solidFill>
                <a:effectLst/>
                <a:latin typeface="Times New Roman" panose="02020603050405020304" pitchFamily="18" charset="0"/>
                <a:ea typeface="楷体_GB2312" pitchFamily="49" charset="-122"/>
              </a:rPr>
              <a:t>）若Ｘ∈</a:t>
            </a:r>
            <a:r>
              <a:rPr lang="en-US" altLang="zh-CN" sz="2100" dirty="0">
                <a:solidFill>
                  <a:srgbClr val="011893"/>
                </a:solidFill>
                <a:effectLst/>
                <a:latin typeface="Times New Roman" panose="02020603050405020304" pitchFamily="18" charset="0"/>
                <a:ea typeface="楷体_GB2312" pitchFamily="49" charset="-122"/>
              </a:rPr>
              <a:t>V</a:t>
            </a:r>
            <a:r>
              <a:rPr lang="en-US" altLang="zh-CN" sz="2100" baseline="-25000" dirty="0">
                <a:solidFill>
                  <a:srgbClr val="011893"/>
                </a:solidFill>
                <a:effectLst/>
                <a:latin typeface="Times New Roman" panose="02020603050405020304" pitchFamily="18" charset="0"/>
                <a:ea typeface="楷体_GB2312" pitchFamily="49" charset="-122"/>
              </a:rPr>
              <a:t>N</a:t>
            </a:r>
            <a:r>
              <a:rPr lang="zh-CN" altLang="en-US" sz="2100" dirty="0">
                <a:solidFill>
                  <a:srgbClr val="011893"/>
                </a:solidFill>
                <a:effectLst/>
                <a:latin typeface="Times New Roman" panose="02020603050405020304" pitchFamily="18" charset="0"/>
                <a:ea typeface="楷体_GB2312" pitchFamily="49" charset="-122"/>
              </a:rPr>
              <a:t>，且有形如Ｘ</a:t>
            </a:r>
            <a:r>
              <a:rPr lang="en-US" altLang="zh-CN" sz="2100" dirty="0">
                <a:solidFill>
                  <a:srgbClr val="011893"/>
                </a:solidFill>
                <a:effectLst/>
                <a:latin typeface="Times New Roman" panose="02020603050405020304" pitchFamily="18" charset="0"/>
                <a:ea typeface="楷体_GB2312" pitchFamily="49" charset="-122"/>
              </a:rPr>
              <a:t>::=a</a:t>
            </a:r>
            <a:r>
              <a:rPr lang="en-US" altLang="zh-CN" sz="2100" dirty="0">
                <a:solidFill>
                  <a:srgbClr val="011893"/>
                </a:solidFill>
                <a:effectLst/>
                <a:latin typeface="Times New Roman" panose="02020603050405020304" pitchFamily="18" charset="0"/>
                <a:ea typeface="华文楷体" panose="02010600040101010101" pitchFamily="2" charset="-122"/>
              </a:rPr>
              <a:t>α</a:t>
            </a:r>
            <a:r>
              <a:rPr lang="zh-CN" altLang="en-US" sz="2100" dirty="0">
                <a:solidFill>
                  <a:srgbClr val="011893"/>
                </a:solidFill>
                <a:effectLst/>
                <a:latin typeface="Times New Roman" panose="02020603050405020304" pitchFamily="18" charset="0"/>
                <a:ea typeface="楷体_GB2312" pitchFamily="49" charset="-122"/>
              </a:rPr>
              <a:t>规则 </a:t>
            </a:r>
            <a:r>
              <a:rPr lang="en-US" altLang="zh-CN" sz="2100" dirty="0">
                <a:solidFill>
                  <a:srgbClr val="011893"/>
                </a:solidFill>
                <a:effectLst/>
                <a:latin typeface="Times New Roman" panose="02020603050405020304" pitchFamily="18" charset="0"/>
                <a:ea typeface="楷体_GB2312" pitchFamily="49" charset="-122"/>
              </a:rPr>
              <a:t>(</a:t>
            </a:r>
            <a:r>
              <a:rPr lang="en-US" altLang="zh-CN" sz="2100" dirty="0" err="1">
                <a:solidFill>
                  <a:srgbClr val="011893"/>
                </a:solidFill>
                <a:effectLst/>
                <a:latin typeface="Times New Roman" panose="02020603050405020304" pitchFamily="18" charset="0"/>
                <a:ea typeface="楷体_GB2312" pitchFamily="49" charset="-122"/>
              </a:rPr>
              <a:t>a∈V</a:t>
            </a:r>
            <a:r>
              <a:rPr lang="en-US" altLang="zh-CN" sz="2100" baseline="-25000" dirty="0" err="1">
                <a:solidFill>
                  <a:srgbClr val="011893"/>
                </a:solidFill>
                <a:effectLst/>
                <a:latin typeface="Times New Roman" panose="02020603050405020304" pitchFamily="18" charset="0"/>
                <a:ea typeface="楷体_GB2312" pitchFamily="49" charset="-122"/>
              </a:rPr>
              <a:t>T</a:t>
            </a:r>
            <a:r>
              <a:rPr lang="en-US" altLang="zh-CN" sz="2100" dirty="0">
                <a:solidFill>
                  <a:srgbClr val="011893"/>
                </a:solidFill>
                <a:effectLst/>
                <a:latin typeface="Times New Roman" panose="02020603050405020304" pitchFamily="18" charset="0"/>
                <a:ea typeface="楷体_GB2312" pitchFamily="49" charset="-122"/>
              </a:rPr>
              <a:t>)</a:t>
            </a:r>
            <a:r>
              <a:rPr lang="zh-CN" altLang="en-US" sz="2100" dirty="0">
                <a:solidFill>
                  <a:srgbClr val="011893"/>
                </a:solidFill>
                <a:effectLst/>
                <a:latin typeface="Times New Roman" panose="02020603050405020304" pitchFamily="18" charset="0"/>
                <a:ea typeface="楷体_GB2312" pitchFamily="49" charset="-122"/>
              </a:rPr>
              <a:t>，或Ｘ</a:t>
            </a:r>
            <a:r>
              <a:rPr lang="en-US" altLang="zh-CN" sz="2100" dirty="0">
                <a:solidFill>
                  <a:srgbClr val="011893"/>
                </a:solidFill>
                <a:effectLst/>
                <a:latin typeface="Times New Roman" panose="02020603050405020304" pitchFamily="18" charset="0"/>
                <a:ea typeface="楷体_GB2312" pitchFamily="49" charset="-122"/>
              </a:rPr>
              <a:t>::=ε</a:t>
            </a:r>
            <a:r>
              <a:rPr lang="zh-CN" altLang="en-US" sz="2100" dirty="0">
                <a:solidFill>
                  <a:srgbClr val="011893"/>
                </a:solidFill>
                <a:effectLst/>
                <a:latin typeface="Times New Roman" panose="02020603050405020304" pitchFamily="18" charset="0"/>
                <a:ea typeface="楷体_GB2312" pitchFamily="49" charset="-122"/>
              </a:rPr>
              <a:t>的规则</a:t>
            </a:r>
            <a:r>
              <a:rPr lang="zh-CN" altLang="en-US" sz="2100" dirty="0" smtClean="0">
                <a:solidFill>
                  <a:srgbClr val="011893"/>
                </a:solidFill>
                <a:effectLst/>
                <a:latin typeface="Times New Roman" panose="02020603050405020304" pitchFamily="18" charset="0"/>
                <a:ea typeface="楷体_GB2312" pitchFamily="49" charset="-122"/>
              </a:rPr>
              <a:t>，把</a:t>
            </a:r>
            <a:r>
              <a:rPr lang="en-US" altLang="zh-CN" sz="2100" dirty="0" smtClean="0">
                <a:solidFill>
                  <a:srgbClr val="011893"/>
                </a:solidFill>
                <a:effectLst/>
                <a:latin typeface="Times New Roman" panose="02020603050405020304" pitchFamily="18" charset="0"/>
                <a:ea typeface="楷体_GB2312" pitchFamily="49" charset="-122"/>
              </a:rPr>
              <a:t>a</a:t>
            </a:r>
            <a:r>
              <a:rPr lang="zh-CN" altLang="en-US" sz="2100" dirty="0">
                <a:solidFill>
                  <a:srgbClr val="011893"/>
                </a:solidFill>
                <a:effectLst/>
                <a:latin typeface="Times New Roman" panose="02020603050405020304" pitchFamily="18" charset="0"/>
                <a:ea typeface="楷体_GB2312" pitchFamily="49" charset="-122"/>
              </a:rPr>
              <a:t>或（和）</a:t>
            </a:r>
            <a:r>
              <a:rPr lang="en-US" altLang="zh-CN" sz="2100" dirty="0">
                <a:solidFill>
                  <a:srgbClr val="011893"/>
                </a:solidFill>
                <a:effectLst/>
                <a:latin typeface="Times New Roman" panose="02020603050405020304" pitchFamily="18" charset="0"/>
                <a:ea typeface="楷体_GB2312" pitchFamily="49" charset="-122"/>
              </a:rPr>
              <a:t>ε</a:t>
            </a:r>
            <a:r>
              <a:rPr lang="zh-CN" altLang="en-US" sz="2100" dirty="0">
                <a:solidFill>
                  <a:srgbClr val="011893"/>
                </a:solidFill>
                <a:effectLst/>
                <a:latin typeface="Times New Roman" panose="02020603050405020304" pitchFamily="18" charset="0"/>
                <a:ea typeface="楷体_GB2312" pitchFamily="49" charset="-122"/>
              </a:rPr>
              <a:t>加入</a:t>
            </a:r>
            <a:r>
              <a:rPr lang="en-US" altLang="zh-CN" sz="2100" dirty="0">
                <a:solidFill>
                  <a:srgbClr val="011893"/>
                </a:solidFill>
                <a:effectLst/>
                <a:latin typeface="Times New Roman" panose="02020603050405020304" pitchFamily="18" charset="0"/>
                <a:ea typeface="楷体_GB2312" pitchFamily="49" charset="-122"/>
              </a:rPr>
              <a:t>FIRST(X)</a:t>
            </a:r>
            <a:r>
              <a:rPr lang="zh-CN" altLang="en-US" sz="2100" dirty="0">
                <a:solidFill>
                  <a:srgbClr val="011893"/>
                </a:solidFill>
                <a:effectLst/>
                <a:latin typeface="Times New Roman" panose="02020603050405020304" pitchFamily="18" charset="0"/>
                <a:ea typeface="楷体_GB2312" pitchFamily="49" charset="-122"/>
              </a:rPr>
              <a:t>中</a:t>
            </a:r>
            <a:r>
              <a:rPr lang="zh-CN" altLang="en-US" sz="2100" dirty="0" smtClean="0">
                <a:solidFill>
                  <a:srgbClr val="011893"/>
                </a:solidFill>
                <a:effectLst/>
                <a:latin typeface="Times New Roman" panose="02020603050405020304" pitchFamily="18" charset="0"/>
                <a:ea typeface="楷体_GB2312" pitchFamily="49" charset="-122"/>
              </a:rPr>
              <a:t>。</a:t>
            </a:r>
            <a:endParaRPr lang="en-US" altLang="zh-CN" sz="2100" dirty="0" smtClean="0">
              <a:solidFill>
                <a:srgbClr val="011893"/>
              </a:solidFill>
              <a:effectLst/>
              <a:latin typeface="Times New Roman" panose="02020603050405020304" pitchFamily="18" charset="0"/>
              <a:ea typeface="楷体_GB2312" pitchFamily="49" charset="-122"/>
            </a:endParaRPr>
          </a:p>
          <a:p>
            <a:pPr algn="just">
              <a:lnSpc>
                <a:spcPct val="130000"/>
              </a:lnSpc>
              <a:spcBef>
                <a:spcPct val="0"/>
              </a:spcBef>
              <a:buNone/>
            </a:pPr>
            <a:r>
              <a:rPr lang="zh-CN" altLang="en-US" sz="2000" dirty="0">
                <a:solidFill>
                  <a:srgbClr val="011893"/>
                </a:solidFill>
                <a:effectLst/>
                <a:latin typeface="Times New Roman" panose="02020603050405020304" pitchFamily="18" charset="0"/>
                <a:ea typeface="楷体_GB2312" pitchFamily="49" charset="-122"/>
              </a:rPr>
              <a:t>（</a:t>
            </a:r>
            <a:r>
              <a:rPr lang="en-US" altLang="zh-CN" sz="2000" dirty="0">
                <a:solidFill>
                  <a:srgbClr val="011893"/>
                </a:solidFill>
                <a:effectLst/>
                <a:latin typeface="Times New Roman" panose="02020603050405020304" pitchFamily="18" charset="0"/>
                <a:ea typeface="楷体_GB2312" pitchFamily="49" charset="-122"/>
              </a:rPr>
              <a:t>3</a:t>
            </a:r>
            <a:r>
              <a:rPr lang="zh-CN" altLang="en-US" sz="2000" dirty="0">
                <a:solidFill>
                  <a:srgbClr val="011893"/>
                </a:solidFill>
                <a:effectLst/>
                <a:latin typeface="Times New Roman" panose="02020603050405020304" pitchFamily="18" charset="0"/>
                <a:ea typeface="楷体_GB2312" pitchFamily="49" charset="-122"/>
              </a:rPr>
              <a:t>）若</a:t>
            </a:r>
            <a:r>
              <a:rPr lang="en-US" altLang="zh-CN" sz="2000" dirty="0">
                <a:solidFill>
                  <a:srgbClr val="011893"/>
                </a:solidFill>
                <a:effectLst/>
                <a:latin typeface="Times New Roman" panose="02020603050405020304" pitchFamily="18" charset="0"/>
                <a:ea typeface="楷体_GB2312" pitchFamily="49" charset="-122"/>
              </a:rPr>
              <a:t>X::=Y</a:t>
            </a:r>
            <a:r>
              <a:rPr lang="en-US" altLang="zh-CN" sz="2000" baseline="-25000" dirty="0">
                <a:solidFill>
                  <a:srgbClr val="011893"/>
                </a:solidFill>
                <a:effectLst/>
                <a:latin typeface="Times New Roman" panose="02020603050405020304" pitchFamily="18" charset="0"/>
                <a:ea typeface="楷体_GB2312" pitchFamily="49" charset="-122"/>
              </a:rPr>
              <a:t>1</a:t>
            </a:r>
            <a:r>
              <a:rPr lang="en-US" altLang="zh-CN" sz="2000" dirty="0">
                <a:solidFill>
                  <a:srgbClr val="011893"/>
                </a:solidFill>
                <a:effectLst/>
                <a:latin typeface="Times New Roman" panose="02020603050405020304" pitchFamily="18" charset="0"/>
                <a:ea typeface="楷体_GB2312" pitchFamily="49" charset="-122"/>
              </a:rPr>
              <a:t>Y</a:t>
            </a:r>
            <a:r>
              <a:rPr lang="en-US" altLang="zh-CN" sz="2000" baseline="-25000" dirty="0">
                <a:solidFill>
                  <a:srgbClr val="011893"/>
                </a:solidFill>
                <a:effectLst/>
                <a:latin typeface="Times New Roman" panose="02020603050405020304" pitchFamily="18" charset="0"/>
                <a:ea typeface="楷体_GB2312" pitchFamily="49" charset="-122"/>
              </a:rPr>
              <a:t>2</a:t>
            </a:r>
            <a:r>
              <a:rPr lang="en-US" altLang="zh-CN" sz="2000" dirty="0">
                <a:solidFill>
                  <a:srgbClr val="011893"/>
                </a:solidFill>
                <a:effectLst/>
                <a:latin typeface="Times New Roman" panose="02020603050405020304" pitchFamily="18" charset="0"/>
                <a:ea typeface="楷体_GB2312" pitchFamily="49" charset="-122"/>
              </a:rPr>
              <a:t>…Y</a:t>
            </a:r>
            <a:r>
              <a:rPr lang="zh-CN" altLang="en-US" sz="2000" baseline="-25000" dirty="0">
                <a:solidFill>
                  <a:srgbClr val="011893"/>
                </a:solidFill>
                <a:effectLst/>
                <a:latin typeface="Times New Roman" panose="02020603050405020304" pitchFamily="18" charset="0"/>
                <a:ea typeface="楷体_GB2312" pitchFamily="49" charset="-122"/>
              </a:rPr>
              <a:t>Ｋ</a:t>
            </a:r>
            <a:r>
              <a:rPr lang="zh-CN" altLang="en-US" sz="2000" dirty="0">
                <a:solidFill>
                  <a:srgbClr val="011893"/>
                </a:solidFill>
                <a:effectLst/>
                <a:latin typeface="Times New Roman" panose="02020603050405020304" pitchFamily="18" charset="0"/>
                <a:ea typeface="楷体_GB2312" pitchFamily="49" charset="-122"/>
              </a:rPr>
              <a:t>，且若</a:t>
            </a:r>
            <a:r>
              <a:rPr lang="en-US" altLang="zh-CN" sz="2000" dirty="0">
                <a:solidFill>
                  <a:srgbClr val="011893"/>
                </a:solidFill>
                <a:effectLst/>
                <a:latin typeface="Times New Roman" panose="02020603050405020304" pitchFamily="18" charset="0"/>
                <a:ea typeface="楷体_GB2312" pitchFamily="49" charset="-122"/>
              </a:rPr>
              <a:t>Y</a:t>
            </a:r>
            <a:r>
              <a:rPr lang="zh-CN" altLang="en-US" sz="2000" baseline="-25000" dirty="0">
                <a:solidFill>
                  <a:srgbClr val="011893"/>
                </a:solidFill>
                <a:effectLst/>
                <a:latin typeface="Times New Roman" panose="02020603050405020304" pitchFamily="18" charset="0"/>
                <a:ea typeface="楷体_GB2312" pitchFamily="49" charset="-122"/>
              </a:rPr>
              <a:t>１</a:t>
            </a:r>
            <a:r>
              <a:rPr lang="zh-CN" altLang="en-US" sz="2000" dirty="0">
                <a:solidFill>
                  <a:srgbClr val="011893"/>
                </a:solidFill>
                <a:effectLst/>
                <a:latin typeface="Times New Roman" panose="02020603050405020304" pitchFamily="18" charset="0"/>
                <a:ea typeface="楷体_GB2312" pitchFamily="49" charset="-122"/>
              </a:rPr>
              <a:t>∈</a:t>
            </a:r>
            <a:r>
              <a:rPr lang="en-US" altLang="zh-CN" sz="2000" dirty="0">
                <a:solidFill>
                  <a:srgbClr val="011893"/>
                </a:solidFill>
                <a:effectLst/>
                <a:latin typeface="Times New Roman" panose="02020603050405020304" pitchFamily="18" charset="0"/>
                <a:ea typeface="楷体_GB2312" pitchFamily="49" charset="-122"/>
              </a:rPr>
              <a:t>V</a:t>
            </a:r>
            <a:r>
              <a:rPr lang="en-US" altLang="zh-CN" sz="2000" baseline="-25000" dirty="0">
                <a:solidFill>
                  <a:srgbClr val="011893"/>
                </a:solidFill>
                <a:effectLst/>
                <a:latin typeface="Times New Roman" panose="02020603050405020304" pitchFamily="18" charset="0"/>
                <a:ea typeface="楷体_GB2312" pitchFamily="49" charset="-122"/>
              </a:rPr>
              <a:t>N</a:t>
            </a:r>
            <a:endParaRPr lang="en-US" altLang="zh-CN" sz="2000" dirty="0">
              <a:solidFill>
                <a:srgbClr val="011893"/>
              </a:solidFill>
              <a:effectLst/>
              <a:latin typeface="Times New Roman" panose="02020603050405020304" pitchFamily="18" charset="0"/>
              <a:ea typeface="楷体_GB2312" pitchFamily="49" charset="-122"/>
            </a:endParaRPr>
          </a:p>
          <a:p>
            <a:pPr algn="just">
              <a:lnSpc>
                <a:spcPct val="130000"/>
              </a:lnSpc>
              <a:spcBef>
                <a:spcPct val="0"/>
              </a:spcBef>
              <a:buNone/>
            </a:pPr>
            <a:r>
              <a:rPr lang="zh-CN" altLang="en-US" sz="2000" dirty="0">
                <a:solidFill>
                  <a:srgbClr val="011893"/>
                </a:solidFill>
                <a:effectLst/>
                <a:latin typeface="Times New Roman" panose="02020603050405020304" pitchFamily="18" charset="0"/>
                <a:ea typeface="楷体_GB2312" pitchFamily="49" charset="-122"/>
              </a:rPr>
              <a:t>          </a:t>
            </a:r>
            <a:r>
              <a:rPr lang="en-US" altLang="zh-CN" sz="2000" dirty="0">
                <a:solidFill>
                  <a:srgbClr val="011893"/>
                </a:solidFill>
                <a:effectLst/>
                <a:latin typeface="Times New Roman" panose="02020603050405020304" pitchFamily="18" charset="0"/>
                <a:ea typeface="楷体_GB2312" pitchFamily="49" charset="-122"/>
                <a:cs typeface="Times New Roman" panose="02020603050405020304" pitchFamily="18" charset="0"/>
              </a:rPr>
              <a:t>● </a:t>
            </a:r>
            <a:r>
              <a:rPr lang="zh-CN" altLang="en-US" sz="2000" dirty="0">
                <a:solidFill>
                  <a:srgbClr val="011893"/>
                </a:solidFill>
                <a:effectLst/>
                <a:latin typeface="Times New Roman" panose="02020603050405020304" pitchFamily="18" charset="0"/>
                <a:ea typeface="楷体_GB2312" pitchFamily="49" charset="-122"/>
              </a:rPr>
              <a:t>将</a:t>
            </a:r>
            <a:r>
              <a:rPr lang="en-US" altLang="zh-CN" sz="2000" dirty="0">
                <a:solidFill>
                  <a:srgbClr val="011893"/>
                </a:solidFill>
                <a:effectLst/>
                <a:latin typeface="Times New Roman" panose="02020603050405020304" pitchFamily="18" charset="0"/>
                <a:ea typeface="楷体_GB2312" pitchFamily="49" charset="-122"/>
              </a:rPr>
              <a:t>FIRST(Y</a:t>
            </a:r>
            <a:r>
              <a:rPr lang="en-US" altLang="zh-CN" sz="2000" baseline="-25000" dirty="0">
                <a:solidFill>
                  <a:srgbClr val="011893"/>
                </a:solidFill>
                <a:effectLst/>
                <a:latin typeface="Times New Roman" panose="02020603050405020304" pitchFamily="18" charset="0"/>
                <a:ea typeface="楷体_GB2312" pitchFamily="49" charset="-122"/>
              </a:rPr>
              <a:t>1</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中一切非</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符号加进</a:t>
            </a:r>
            <a:r>
              <a:rPr lang="en-US" altLang="zh-CN" sz="2000" dirty="0">
                <a:solidFill>
                  <a:srgbClr val="011893"/>
                </a:solidFill>
                <a:effectLst/>
                <a:latin typeface="Times New Roman" panose="02020603050405020304" pitchFamily="18" charset="0"/>
                <a:ea typeface="楷体_GB2312" pitchFamily="49" charset="-122"/>
              </a:rPr>
              <a:t>FIRST(X)</a:t>
            </a:r>
            <a:r>
              <a:rPr lang="zh-CN" altLang="en-US" sz="2000" dirty="0">
                <a:solidFill>
                  <a:srgbClr val="011893"/>
                </a:solidFill>
                <a:effectLst/>
                <a:latin typeface="Times New Roman" panose="02020603050405020304" pitchFamily="18" charset="0"/>
                <a:ea typeface="楷体_GB2312" pitchFamily="49" charset="-122"/>
              </a:rPr>
              <a:t>中，</a:t>
            </a:r>
          </a:p>
          <a:p>
            <a:pPr algn="just">
              <a:lnSpc>
                <a:spcPct val="130000"/>
              </a:lnSpc>
              <a:spcBef>
                <a:spcPct val="0"/>
              </a:spcBef>
              <a:buNone/>
            </a:pPr>
            <a:r>
              <a:rPr lang="zh-CN" altLang="en-US" sz="2000" dirty="0">
                <a:solidFill>
                  <a:srgbClr val="011893"/>
                </a:solidFill>
                <a:effectLst/>
                <a:latin typeface="Times New Roman" panose="02020603050405020304" pitchFamily="18" charset="0"/>
                <a:ea typeface="楷体_GB2312" pitchFamily="49" charset="-122"/>
              </a:rPr>
              <a:t>          </a:t>
            </a:r>
            <a:r>
              <a:rPr lang="en-US" altLang="zh-CN" sz="2000" dirty="0">
                <a:solidFill>
                  <a:srgbClr val="011893"/>
                </a:solidFill>
                <a:effectLst/>
                <a:latin typeface="Times New Roman" panose="02020603050405020304" pitchFamily="18" charset="0"/>
                <a:ea typeface="楷体_GB2312" pitchFamily="49" charset="-122"/>
              </a:rPr>
              <a:t>● </a:t>
            </a:r>
            <a:r>
              <a:rPr lang="zh-CN" altLang="en-US" sz="2000" dirty="0">
                <a:solidFill>
                  <a:srgbClr val="011893"/>
                </a:solidFill>
                <a:effectLst/>
                <a:latin typeface="Times New Roman" panose="02020603050405020304" pitchFamily="18" charset="0"/>
                <a:ea typeface="楷体_GB2312" pitchFamily="49" charset="-122"/>
              </a:rPr>
              <a:t>若进一步发现</a:t>
            </a:r>
            <a:r>
              <a:rPr lang="en-US" altLang="zh-CN" sz="2000" dirty="0">
                <a:solidFill>
                  <a:srgbClr val="011893"/>
                </a:solidFill>
                <a:effectLst/>
                <a:latin typeface="Times New Roman" panose="02020603050405020304" pitchFamily="18" charset="0"/>
                <a:ea typeface="楷体_GB2312" pitchFamily="49" charset="-122"/>
              </a:rPr>
              <a:t>Y</a:t>
            </a:r>
            <a:r>
              <a:rPr lang="en-US" altLang="zh-CN" sz="2000" baseline="-25000" dirty="0">
                <a:solidFill>
                  <a:srgbClr val="011893"/>
                </a:solidFill>
                <a:effectLst/>
                <a:latin typeface="Times New Roman" panose="02020603050405020304" pitchFamily="18" charset="0"/>
                <a:ea typeface="楷体_GB2312" pitchFamily="49" charset="-122"/>
              </a:rPr>
              <a:t>1</a:t>
            </a:r>
            <a:r>
              <a:rPr lang="zh-CN" altLang="en-US" sz="2000" dirty="0">
                <a:solidFill>
                  <a:srgbClr val="011893"/>
                </a:solidFill>
                <a:effectLst/>
                <a:latin typeface="Times New Roman" panose="02020603050405020304" pitchFamily="18" charset="0"/>
                <a:ea typeface="楷体_GB2312" pitchFamily="49" charset="-122"/>
                <a:sym typeface="Symbol" panose="05050102010706020507" pitchFamily="18" charset="2"/>
              </a:rPr>
              <a:t></a:t>
            </a:r>
            <a:r>
              <a:rPr lang="zh-CN" altLang="en-US" sz="2000" dirty="0">
                <a:solidFill>
                  <a:srgbClr val="011893"/>
                </a:solidFill>
                <a:effectLst/>
                <a:latin typeface="Times New Roman" panose="02020603050405020304" pitchFamily="18" charset="0"/>
                <a:ea typeface="楷体_GB2312" pitchFamily="49" charset="-122"/>
              </a:rPr>
              <a:t>*</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，则将</a:t>
            </a:r>
            <a:r>
              <a:rPr lang="en-US" altLang="zh-CN" sz="2000" dirty="0">
                <a:solidFill>
                  <a:srgbClr val="011893"/>
                </a:solidFill>
                <a:effectLst/>
                <a:latin typeface="Times New Roman" panose="02020603050405020304" pitchFamily="18" charset="0"/>
                <a:ea typeface="楷体_GB2312" pitchFamily="49" charset="-122"/>
              </a:rPr>
              <a:t>FIRST(Y</a:t>
            </a:r>
            <a:r>
              <a:rPr lang="en-US" altLang="zh-CN" sz="2000" baseline="-25000" dirty="0">
                <a:solidFill>
                  <a:srgbClr val="011893"/>
                </a:solidFill>
                <a:effectLst/>
                <a:latin typeface="Times New Roman" panose="02020603050405020304" pitchFamily="18" charset="0"/>
                <a:ea typeface="楷体_GB2312" pitchFamily="49" charset="-122"/>
              </a:rPr>
              <a:t>2</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中一切非</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符号加</a:t>
            </a:r>
            <a:r>
              <a:rPr lang="zh-CN" altLang="en-US" sz="2000" dirty="0" smtClean="0">
                <a:solidFill>
                  <a:srgbClr val="011893"/>
                </a:solidFill>
                <a:effectLst/>
                <a:latin typeface="Times New Roman" panose="02020603050405020304" pitchFamily="18" charset="0"/>
                <a:ea typeface="楷体_GB2312" pitchFamily="49" charset="-122"/>
              </a:rPr>
              <a:t>进</a:t>
            </a:r>
            <a:r>
              <a:rPr lang="en-US" altLang="zh-CN" sz="2000" dirty="0" smtClean="0">
                <a:solidFill>
                  <a:srgbClr val="011893"/>
                </a:solidFill>
                <a:effectLst/>
                <a:latin typeface="Times New Roman" panose="02020603050405020304" pitchFamily="18" charset="0"/>
                <a:ea typeface="楷体_GB2312" pitchFamily="49" charset="-122"/>
              </a:rPr>
              <a:t>FIRST(X</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中，否则计算过程结束</a:t>
            </a:r>
          </a:p>
          <a:p>
            <a:pPr algn="just">
              <a:lnSpc>
                <a:spcPct val="130000"/>
              </a:lnSpc>
              <a:spcBef>
                <a:spcPct val="0"/>
              </a:spcBef>
              <a:buNone/>
            </a:pPr>
            <a:r>
              <a:rPr lang="zh-CN" altLang="en-US" sz="2000" dirty="0">
                <a:solidFill>
                  <a:srgbClr val="011893"/>
                </a:solidFill>
                <a:effectLst/>
                <a:latin typeface="Times New Roman" panose="02020603050405020304" pitchFamily="18" charset="0"/>
                <a:ea typeface="楷体_GB2312" pitchFamily="49" charset="-122"/>
              </a:rPr>
              <a:t>          </a:t>
            </a:r>
            <a:r>
              <a:rPr lang="en-US" altLang="zh-CN" sz="2000" dirty="0">
                <a:solidFill>
                  <a:srgbClr val="011893"/>
                </a:solidFill>
                <a:effectLst/>
                <a:latin typeface="Times New Roman" panose="02020603050405020304" pitchFamily="18" charset="0"/>
                <a:ea typeface="楷体_GB2312" pitchFamily="49" charset="-122"/>
              </a:rPr>
              <a:t>● </a:t>
            </a:r>
            <a:r>
              <a:rPr lang="zh-CN" altLang="en-US" sz="2000" dirty="0" smtClean="0">
                <a:solidFill>
                  <a:srgbClr val="011893"/>
                </a:solidFill>
                <a:effectLst/>
                <a:latin typeface="Times New Roman" panose="02020603050405020304" pitchFamily="18" charset="0"/>
                <a:ea typeface="楷体_GB2312" pitchFamily="49" charset="-122"/>
              </a:rPr>
              <a:t>若进一步</a:t>
            </a:r>
            <a:r>
              <a:rPr lang="zh-CN" altLang="en-US" sz="2000" dirty="0">
                <a:solidFill>
                  <a:srgbClr val="011893"/>
                </a:solidFill>
                <a:effectLst/>
                <a:latin typeface="Times New Roman" panose="02020603050405020304" pitchFamily="18" charset="0"/>
                <a:ea typeface="楷体_GB2312" pitchFamily="49" charset="-122"/>
              </a:rPr>
              <a:t>发现</a:t>
            </a:r>
            <a:r>
              <a:rPr lang="en-US" altLang="zh-CN" sz="2000" dirty="0">
                <a:solidFill>
                  <a:srgbClr val="011893"/>
                </a:solidFill>
                <a:effectLst/>
                <a:latin typeface="Times New Roman" panose="02020603050405020304" pitchFamily="18" charset="0"/>
                <a:ea typeface="楷体_GB2312" pitchFamily="49" charset="-122"/>
              </a:rPr>
              <a:t>Y</a:t>
            </a:r>
            <a:r>
              <a:rPr lang="en-US" altLang="zh-CN" sz="2000" baseline="-25000" dirty="0">
                <a:solidFill>
                  <a:srgbClr val="011893"/>
                </a:solidFill>
                <a:effectLst/>
                <a:latin typeface="Times New Roman" panose="02020603050405020304" pitchFamily="18" charset="0"/>
                <a:ea typeface="楷体_GB2312" pitchFamily="49" charset="-122"/>
              </a:rPr>
              <a:t>2</a:t>
            </a:r>
            <a:r>
              <a:rPr lang="zh-CN" altLang="en-US" sz="2000" dirty="0">
                <a:solidFill>
                  <a:srgbClr val="011893"/>
                </a:solidFill>
                <a:effectLst/>
                <a:latin typeface="Times New Roman" panose="02020603050405020304" pitchFamily="18" charset="0"/>
                <a:ea typeface="楷体_GB2312" pitchFamily="49" charset="-122"/>
                <a:sym typeface="Symbol" panose="05050102010706020507" pitchFamily="18" charset="2"/>
              </a:rPr>
              <a:t></a:t>
            </a:r>
            <a:r>
              <a:rPr lang="zh-CN" altLang="en-US" sz="2000" dirty="0">
                <a:solidFill>
                  <a:srgbClr val="011893"/>
                </a:solidFill>
                <a:effectLst/>
                <a:latin typeface="Times New Roman" panose="02020603050405020304" pitchFamily="18" charset="0"/>
                <a:ea typeface="楷体_GB2312" pitchFamily="49" charset="-122"/>
              </a:rPr>
              <a:t>*</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，则继续将</a:t>
            </a:r>
            <a:r>
              <a:rPr lang="en-US" altLang="zh-CN" sz="2000" dirty="0">
                <a:solidFill>
                  <a:srgbClr val="011893"/>
                </a:solidFill>
                <a:effectLst/>
                <a:latin typeface="Times New Roman" panose="02020603050405020304" pitchFamily="18" charset="0"/>
                <a:ea typeface="楷体_GB2312" pitchFamily="49" charset="-122"/>
              </a:rPr>
              <a:t>FIRST(Y</a:t>
            </a:r>
            <a:r>
              <a:rPr lang="en-US" altLang="zh-CN" sz="2000" baseline="-25000" dirty="0">
                <a:solidFill>
                  <a:srgbClr val="011893"/>
                </a:solidFill>
                <a:effectLst/>
                <a:latin typeface="Times New Roman" panose="02020603050405020304" pitchFamily="18" charset="0"/>
                <a:ea typeface="楷体_GB2312" pitchFamily="49" charset="-122"/>
              </a:rPr>
              <a:t>3</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中一切非</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smtClean="0">
                <a:solidFill>
                  <a:srgbClr val="011893"/>
                </a:solidFill>
                <a:effectLst/>
                <a:latin typeface="Times New Roman" panose="02020603050405020304" pitchFamily="18" charset="0"/>
                <a:ea typeface="楷体_GB2312" pitchFamily="49" charset="-122"/>
              </a:rPr>
              <a:t>符号加</a:t>
            </a:r>
            <a:r>
              <a:rPr lang="zh-CN" altLang="en-US" sz="2000" dirty="0">
                <a:solidFill>
                  <a:srgbClr val="011893"/>
                </a:solidFill>
                <a:effectLst/>
                <a:latin typeface="Times New Roman" panose="02020603050405020304" pitchFamily="18" charset="0"/>
                <a:ea typeface="楷体_GB2312" pitchFamily="49" charset="-122"/>
              </a:rPr>
              <a:t>进</a:t>
            </a:r>
            <a:r>
              <a:rPr lang="en-US" altLang="zh-CN" sz="2000" dirty="0">
                <a:solidFill>
                  <a:srgbClr val="011893"/>
                </a:solidFill>
                <a:effectLst/>
                <a:latin typeface="Times New Roman" panose="02020603050405020304" pitchFamily="18" charset="0"/>
                <a:ea typeface="楷体_GB2312" pitchFamily="49" charset="-122"/>
              </a:rPr>
              <a:t>FIRST(X)</a:t>
            </a:r>
            <a:r>
              <a:rPr lang="zh-CN" altLang="en-US" sz="2000" dirty="0">
                <a:solidFill>
                  <a:srgbClr val="011893"/>
                </a:solidFill>
                <a:effectLst/>
                <a:latin typeface="Times New Roman" panose="02020603050405020304" pitchFamily="18" charset="0"/>
                <a:ea typeface="楷体_GB2312" pitchFamily="49" charset="-122"/>
              </a:rPr>
              <a:t>中，否则计算过程结束</a:t>
            </a:r>
          </a:p>
          <a:p>
            <a:pPr algn="just">
              <a:lnSpc>
                <a:spcPct val="130000"/>
              </a:lnSpc>
              <a:spcBef>
                <a:spcPct val="0"/>
              </a:spcBef>
              <a:buNone/>
            </a:pPr>
            <a:r>
              <a:rPr lang="en-US" altLang="zh-CN" sz="2000" dirty="0">
                <a:solidFill>
                  <a:srgbClr val="011893"/>
                </a:solidFill>
                <a:effectLst/>
                <a:latin typeface="Times New Roman" panose="02020603050405020304" pitchFamily="18" charset="0"/>
                <a:ea typeface="楷体_GB2312" pitchFamily="49" charset="-122"/>
              </a:rPr>
              <a:t>          ● </a:t>
            </a:r>
            <a:r>
              <a:rPr lang="zh-CN" altLang="en-US" sz="2000" dirty="0">
                <a:solidFill>
                  <a:srgbClr val="011893"/>
                </a:solidFill>
                <a:effectLst/>
                <a:latin typeface="Times New Roman" panose="02020603050405020304" pitchFamily="18" charset="0"/>
                <a:ea typeface="楷体_GB2312" pitchFamily="49" charset="-122"/>
              </a:rPr>
              <a:t>如此继续下去，若发现</a:t>
            </a:r>
            <a:r>
              <a:rPr lang="en-US" altLang="zh-CN" sz="2000" dirty="0">
                <a:solidFill>
                  <a:srgbClr val="011893"/>
                </a:solidFill>
                <a:effectLst/>
                <a:latin typeface="Times New Roman" panose="02020603050405020304" pitchFamily="18" charset="0"/>
                <a:ea typeface="楷体_GB2312" pitchFamily="49" charset="-122"/>
              </a:rPr>
              <a:t>Y</a:t>
            </a:r>
            <a:r>
              <a:rPr lang="en-US" altLang="zh-CN" sz="2000" baseline="-25000" dirty="0">
                <a:solidFill>
                  <a:srgbClr val="011893"/>
                </a:solidFill>
                <a:effectLst/>
                <a:latin typeface="Times New Roman" panose="02020603050405020304" pitchFamily="18" charset="0"/>
                <a:ea typeface="楷体_GB2312" pitchFamily="49" charset="-122"/>
              </a:rPr>
              <a:t>k-1</a:t>
            </a:r>
            <a:r>
              <a:rPr lang="en-US" altLang="zh-CN" sz="2000" dirty="0">
                <a:solidFill>
                  <a:srgbClr val="011893"/>
                </a:solidFill>
                <a:effectLst/>
                <a:latin typeface="Times New Roman" panose="02020603050405020304" pitchFamily="18" charset="0"/>
                <a:ea typeface="楷体_GB2312" pitchFamily="49" charset="-122"/>
              </a:rPr>
              <a:t> </a:t>
            </a:r>
            <a:r>
              <a:rPr lang="en-US" altLang="zh-CN" sz="2000" dirty="0">
                <a:solidFill>
                  <a:srgbClr val="011893"/>
                </a:solidFill>
                <a:effectLst/>
                <a:latin typeface="Times New Roman" panose="02020603050405020304" pitchFamily="18" charset="0"/>
                <a:ea typeface="楷体_GB2312" pitchFamily="49" charset="-122"/>
                <a:sym typeface="Symbol" panose="05050102010706020507" pitchFamily="18" charset="2"/>
              </a:rPr>
              <a:t> </a:t>
            </a:r>
            <a:r>
              <a:rPr lang="en-US" altLang="zh-CN" sz="2000" dirty="0">
                <a:solidFill>
                  <a:srgbClr val="011893"/>
                </a:solidFill>
                <a:effectLst/>
                <a:latin typeface="Times New Roman" panose="02020603050405020304" pitchFamily="18" charset="0"/>
                <a:ea typeface="楷体_GB2312" pitchFamily="49" charset="-122"/>
              </a:rPr>
              <a:t>*ε</a:t>
            </a:r>
            <a:r>
              <a:rPr lang="zh-CN" altLang="en-US" sz="2000" dirty="0">
                <a:solidFill>
                  <a:srgbClr val="011893"/>
                </a:solidFill>
                <a:effectLst/>
                <a:latin typeface="Times New Roman" panose="02020603050405020304" pitchFamily="18" charset="0"/>
                <a:ea typeface="楷体_GB2312" pitchFamily="49" charset="-122"/>
              </a:rPr>
              <a:t>，则把</a:t>
            </a:r>
            <a:r>
              <a:rPr lang="en-US" altLang="zh-CN" sz="2000" dirty="0">
                <a:solidFill>
                  <a:srgbClr val="011893"/>
                </a:solidFill>
                <a:effectLst/>
                <a:latin typeface="Times New Roman" panose="02020603050405020304" pitchFamily="18" charset="0"/>
                <a:ea typeface="楷体_GB2312" pitchFamily="49" charset="-122"/>
              </a:rPr>
              <a:t>FIRST(</a:t>
            </a:r>
            <a:r>
              <a:rPr lang="en-US" altLang="zh-CN" sz="2000" dirty="0" err="1">
                <a:solidFill>
                  <a:srgbClr val="011893"/>
                </a:solidFill>
                <a:effectLst/>
                <a:latin typeface="Times New Roman" panose="02020603050405020304" pitchFamily="18" charset="0"/>
                <a:ea typeface="楷体_GB2312" pitchFamily="49" charset="-122"/>
              </a:rPr>
              <a:t>Y</a:t>
            </a:r>
            <a:r>
              <a:rPr lang="en-US" altLang="zh-CN" sz="2000" baseline="-25000" dirty="0" err="1">
                <a:solidFill>
                  <a:srgbClr val="011893"/>
                </a:solidFill>
                <a:effectLst/>
                <a:latin typeface="Times New Roman" panose="02020603050405020304" pitchFamily="18" charset="0"/>
                <a:ea typeface="楷体_GB2312" pitchFamily="49" charset="-122"/>
              </a:rPr>
              <a:t>k</a:t>
            </a:r>
            <a:r>
              <a:rPr lang="en-US" altLang="zh-CN" sz="2000" dirty="0">
                <a:solidFill>
                  <a:srgbClr val="011893"/>
                </a:solidFill>
                <a:effectLst/>
                <a:latin typeface="Times New Roman" panose="02020603050405020304" pitchFamily="18" charset="0"/>
                <a:ea typeface="楷体_GB2312" pitchFamily="49" charset="-122"/>
              </a:rPr>
              <a:t>)</a:t>
            </a:r>
            <a:r>
              <a:rPr lang="zh-CN" altLang="en-US" sz="2000" dirty="0">
                <a:solidFill>
                  <a:srgbClr val="011893"/>
                </a:solidFill>
                <a:effectLst/>
                <a:latin typeface="Times New Roman" panose="02020603050405020304" pitchFamily="18" charset="0"/>
                <a:ea typeface="楷体_GB2312" pitchFamily="49" charset="-122"/>
              </a:rPr>
              <a:t>中所有</a:t>
            </a:r>
            <a:r>
              <a:rPr lang="zh-CN" altLang="en-US" sz="2000" dirty="0" smtClean="0">
                <a:solidFill>
                  <a:srgbClr val="011893"/>
                </a:solidFill>
                <a:effectLst/>
                <a:latin typeface="Times New Roman" panose="02020603050405020304" pitchFamily="18" charset="0"/>
                <a:ea typeface="楷体_GB2312" pitchFamily="49" charset="-122"/>
              </a:rPr>
              <a:t>符号加</a:t>
            </a:r>
            <a:r>
              <a:rPr lang="zh-CN" altLang="en-US" sz="2000" dirty="0">
                <a:solidFill>
                  <a:srgbClr val="011893"/>
                </a:solidFill>
                <a:effectLst/>
                <a:latin typeface="Times New Roman" panose="02020603050405020304" pitchFamily="18" charset="0"/>
                <a:ea typeface="楷体_GB2312" pitchFamily="49" charset="-122"/>
              </a:rPr>
              <a:t>进</a:t>
            </a:r>
            <a:r>
              <a:rPr lang="en-US" altLang="zh-CN" sz="2000" dirty="0">
                <a:solidFill>
                  <a:srgbClr val="011893"/>
                </a:solidFill>
                <a:effectLst/>
                <a:latin typeface="Times New Roman" panose="02020603050405020304" pitchFamily="18" charset="0"/>
                <a:ea typeface="楷体_GB2312" pitchFamily="49" charset="-122"/>
              </a:rPr>
              <a:t>FIRST(X)</a:t>
            </a:r>
            <a:r>
              <a:rPr lang="zh-CN" altLang="en-US" sz="2000" dirty="0">
                <a:solidFill>
                  <a:srgbClr val="011893"/>
                </a:solidFill>
                <a:effectLst/>
                <a:latin typeface="Times New Roman" panose="02020603050405020304" pitchFamily="18" charset="0"/>
                <a:ea typeface="楷体_GB2312" pitchFamily="49" charset="-122"/>
              </a:rPr>
              <a:t>中</a:t>
            </a:r>
          </a:p>
          <a:p>
            <a:pPr algn="just">
              <a:lnSpc>
                <a:spcPct val="130000"/>
              </a:lnSpc>
              <a:buFont typeface="Wingdings" panose="05000000000000000000" pitchFamily="2" charset="2"/>
              <a:buNone/>
            </a:pPr>
            <a:r>
              <a:rPr lang="zh-CN" altLang="en-US" sz="2000" b="1" dirty="0" smtClean="0">
                <a:solidFill>
                  <a:srgbClr val="011893"/>
                </a:solidFill>
                <a:latin typeface="Times New Roman" panose="02020603050405020304" pitchFamily="18" charset="0"/>
                <a:ea typeface="楷体_GB2312" pitchFamily="49" charset="-122"/>
              </a:rPr>
              <a:t> </a:t>
            </a:r>
            <a:endParaRPr lang="zh-CN" altLang="en-US" sz="2000" b="1" dirty="0">
              <a:solidFill>
                <a:srgbClr val="011893"/>
              </a:solidFill>
              <a:latin typeface="Times New Roman" panose="02020603050405020304" pitchFamily="18" charset="0"/>
              <a:ea typeface="楷体_GB2312" pitchFamily="49" charset="-122"/>
            </a:endParaRPr>
          </a:p>
        </p:txBody>
      </p:sp>
      <p:sp>
        <p:nvSpPr>
          <p:cNvPr id="8" name="Rectangle 3"/>
          <p:cNvSpPr>
            <a:spLocks noChangeArrowheads="1"/>
          </p:cNvSpPr>
          <p:nvPr/>
        </p:nvSpPr>
        <p:spPr bwMode="auto">
          <a:xfrm>
            <a:off x="1806575" y="839788"/>
            <a:ext cx="450475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rPr>
              <a:t>二</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a:t>
            </a:r>
            <a:r>
              <a:rPr lang="en-US" altLang="zh-CN"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endPar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endParaRPr>
          </a:p>
        </p:txBody>
      </p:sp>
      <p:sp>
        <p:nvSpPr>
          <p:cNvPr id="9"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20927661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3317"/>
                                        </p:tgtEl>
                                        <p:attrNameLst>
                                          <p:attrName>style.visibility</p:attrName>
                                        </p:attrNameLst>
                                      </p:cBhvr>
                                      <p:to>
                                        <p:strVal val="visible"/>
                                      </p:to>
                                    </p:set>
                                    <p:animEffect transition="in" filter="blinds(horizontal)">
                                      <p:cBhvr>
                                        <p:cTn id="7" dur="500"/>
                                        <p:tgtEl>
                                          <p:spTgt spid="1331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11976"/>
                                        </p:tgtEl>
                                        <p:attrNameLst>
                                          <p:attrName>style.visibility</p:attrName>
                                        </p:attrNameLst>
                                      </p:cBhvr>
                                      <p:to>
                                        <p:strVal val="visible"/>
                                      </p:to>
                                    </p:set>
                                    <p:animEffect transition="in" filter="blinds(horizontal)">
                                      <p:cBhvr>
                                        <p:cTn id="12" dur="500"/>
                                        <p:tgtEl>
                                          <p:spTgt spid="2119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7" grpId="0"/>
      <p:bldP spid="211976"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2"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09603"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09604" name="Text Box 4"/>
          <p:cNvSpPr txBox="1">
            <a:spLocks noChangeArrowheads="1"/>
          </p:cNvSpPr>
          <p:nvPr/>
        </p:nvSpPr>
        <p:spPr bwMode="auto">
          <a:xfrm>
            <a:off x="1874838" y="1539875"/>
            <a:ext cx="5548312"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（首符号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09606"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dirty="0">
                <a:latin typeface="Times New Roman" panose="02020603050405020304" pitchFamily="18" charset="0"/>
              </a:rPr>
              <a:t>有文法</a:t>
            </a:r>
            <a:r>
              <a:rPr lang="en-US" altLang="zh-CN" sz="2400" b="1" dirty="0">
                <a:latin typeface="Times New Roman" panose="02020603050405020304" pitchFamily="18" charset="0"/>
              </a:rPr>
              <a:t>G[E]:</a:t>
            </a:r>
          </a:p>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a:p>
            <a:pPr>
              <a:lnSpc>
                <a:spcPct val="120000"/>
              </a:lnSpc>
              <a:buFontTx/>
              <a:buNone/>
            </a:pPr>
            <a:r>
              <a:rPr lang="zh-CN" altLang="en-US" sz="2400" b="1" dirty="0">
                <a:latin typeface="Times New Roman" panose="02020603050405020304" pitchFamily="18" charset="0"/>
              </a:rPr>
              <a:t>求所有非终结符和产生式右侧串的</a:t>
            </a:r>
            <a:r>
              <a:rPr lang="en-US" altLang="zh-CN" sz="2400" b="1" dirty="0">
                <a:latin typeface="Times New Roman" panose="02020603050405020304" pitchFamily="18" charset="0"/>
              </a:rPr>
              <a:t>FIRST</a:t>
            </a:r>
            <a:r>
              <a:rPr lang="zh-CN" altLang="en-US" sz="2400" b="1" dirty="0">
                <a:latin typeface="Times New Roman" panose="02020603050405020304" pitchFamily="18" charset="0"/>
              </a:rPr>
              <a:t>集</a:t>
            </a:r>
          </a:p>
        </p:txBody>
      </p:sp>
      <p:sp>
        <p:nvSpPr>
          <p:cNvPr id="409607" name="Text Box 7"/>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FIRST(E)</a:t>
            </a:r>
            <a:endParaRPr lang="zh-CN" altLang="en-US" sz="2400" b="1" dirty="0">
              <a:solidFill>
                <a:srgbClr val="011893"/>
              </a:solidFill>
              <a:latin typeface="Times New Roman" panose="02020603050405020304" pitchFamily="18" charset="0"/>
            </a:endParaRPr>
          </a:p>
        </p:txBody>
      </p:sp>
      <p:sp>
        <p:nvSpPr>
          <p:cNvPr id="409608" name="Text Box 8"/>
          <p:cNvSpPr txBox="1">
            <a:spLocks noChangeArrowheads="1"/>
          </p:cNvSpPr>
          <p:nvPr/>
        </p:nvSpPr>
        <p:spPr bwMode="auto">
          <a:xfrm>
            <a:off x="1735138" y="4184651"/>
            <a:ext cx="8932862" cy="218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FIRST(E)</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FIRST(TE’)</a:t>
            </a:r>
          </a:p>
          <a:p>
            <a:pPr algn="just">
              <a:lnSpc>
                <a:spcPct val="12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）于是先求</a:t>
            </a:r>
            <a:r>
              <a:rPr lang="en-US" altLang="zh-CN" sz="2200" b="1" dirty="0">
                <a:latin typeface="Times New Roman" panose="02020603050405020304" pitchFamily="18" charset="0"/>
              </a:rPr>
              <a:t>FIRST(T)</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FIRST(T)</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FIRST(FT’)</a:t>
            </a:r>
          </a:p>
          <a:p>
            <a:pPr algn="just">
              <a:lnSpc>
                <a:spcPct val="12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3</a:t>
            </a:r>
            <a:r>
              <a:rPr lang="zh-CN" altLang="en-US" sz="2200" b="1" dirty="0">
                <a:latin typeface="Times New Roman" panose="02020603050405020304" pitchFamily="18" charset="0"/>
              </a:rPr>
              <a:t>）于是先求</a:t>
            </a:r>
            <a:r>
              <a:rPr lang="en-US" altLang="zh-CN" sz="2200" b="1" dirty="0">
                <a:latin typeface="Times New Roman" panose="02020603050405020304" pitchFamily="18" charset="0"/>
              </a:rPr>
              <a:t>FIRST(F)</a:t>
            </a:r>
            <a:r>
              <a:rPr lang="zh-CN" altLang="en-US" sz="2200" b="1" dirty="0">
                <a:latin typeface="Times New Roman" panose="02020603050405020304" pitchFamily="18" charset="0"/>
              </a:rPr>
              <a:t>，发现</a:t>
            </a:r>
            <a:r>
              <a:rPr lang="en-US" altLang="zh-CN" sz="2200" b="1" dirty="0">
                <a:latin typeface="Times New Roman" panose="02020603050405020304" pitchFamily="18" charset="0"/>
              </a:rPr>
              <a:t>FIRST(F)={(,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r>
              <a:rPr lang="zh-CN" altLang="en-US" sz="2200" b="1" dirty="0">
                <a:latin typeface="Times New Roman" panose="02020603050405020304" pitchFamily="18" charset="0"/>
              </a:rPr>
              <a:t>。</a:t>
            </a:r>
          </a:p>
          <a:p>
            <a:pPr algn="just">
              <a:lnSpc>
                <a:spcPct val="125000"/>
              </a:lnSpc>
            </a:pPr>
            <a:r>
              <a:rPr lang="zh-CN" altLang="en-US" sz="2200" b="1" dirty="0">
                <a:latin typeface="Times New Roman" panose="02020603050405020304" pitchFamily="18" charset="0"/>
              </a:rPr>
              <a:t>          于是，</a:t>
            </a:r>
            <a:r>
              <a:rPr lang="en-US" altLang="zh-CN" sz="2200" b="1" dirty="0">
                <a:latin typeface="Times New Roman" panose="02020603050405020304" pitchFamily="18" charset="0"/>
              </a:rPr>
              <a:t>FIRST(FT’)={(,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r>
              <a:rPr lang="zh-CN" altLang="en-US" sz="2200" b="1" dirty="0">
                <a:latin typeface="Times New Roman" panose="02020603050405020304" pitchFamily="18" charset="0"/>
              </a:rPr>
              <a:t>，即</a:t>
            </a:r>
            <a:r>
              <a:rPr lang="en-US" altLang="zh-CN" sz="2200" b="1" dirty="0">
                <a:latin typeface="Times New Roman" panose="02020603050405020304" pitchFamily="18" charset="0"/>
              </a:rPr>
              <a:t>FIRST(T)={(,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endParaRPr lang="zh-CN" altLang="en-US" sz="2200" b="1" dirty="0">
              <a:latin typeface="Times New Roman" panose="02020603050405020304" pitchFamily="18" charset="0"/>
            </a:endParaRPr>
          </a:p>
          <a:p>
            <a:pPr algn="just">
              <a:lnSpc>
                <a:spcPct val="125000"/>
              </a:lnSpc>
            </a:pPr>
            <a:r>
              <a:rPr lang="zh-CN" altLang="en-US" sz="2200" b="1" dirty="0">
                <a:latin typeface="Times New Roman" panose="02020603050405020304" pitchFamily="18" charset="0"/>
              </a:rPr>
              <a:t>          也即</a:t>
            </a:r>
            <a:r>
              <a:rPr lang="en-US" altLang="zh-CN" sz="2200" b="1" dirty="0">
                <a:latin typeface="Times New Roman" panose="02020603050405020304" pitchFamily="18" charset="0"/>
              </a:rPr>
              <a:t>FIRST(TE’)={(,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r>
              <a:rPr lang="zh-CN" altLang="en-US" sz="2200" b="1" dirty="0">
                <a:latin typeface="Times New Roman" panose="02020603050405020304" pitchFamily="18" charset="0"/>
              </a:rPr>
              <a:t>，也即</a:t>
            </a:r>
            <a:r>
              <a:rPr lang="en-US" altLang="zh-CN" sz="2200" b="1" dirty="0">
                <a:solidFill>
                  <a:srgbClr val="011893"/>
                </a:solidFill>
                <a:latin typeface="Times New Roman" panose="02020603050405020304" pitchFamily="18" charset="0"/>
              </a:rPr>
              <a:t>FIRST(E)={(, </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175998781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09606"/>
                                        </p:tgtEl>
                                        <p:attrNameLst>
                                          <p:attrName>style.visibility</p:attrName>
                                        </p:attrNameLst>
                                      </p:cBhvr>
                                      <p:to>
                                        <p:strVal val="visible"/>
                                      </p:to>
                                    </p:set>
                                    <p:animEffect transition="in" filter="blinds(horizontal)">
                                      <p:cBhvr>
                                        <p:cTn id="7" dur="500"/>
                                        <p:tgtEl>
                                          <p:spTgt spid="40960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09607"/>
                                        </p:tgtEl>
                                        <p:attrNameLst>
                                          <p:attrName>style.visibility</p:attrName>
                                        </p:attrNameLst>
                                      </p:cBhvr>
                                      <p:to>
                                        <p:strVal val="visible"/>
                                      </p:to>
                                    </p:set>
                                    <p:animEffect transition="in" filter="blinds(horizontal)">
                                      <p:cBhvr>
                                        <p:cTn id="12" dur="500"/>
                                        <p:tgtEl>
                                          <p:spTgt spid="40960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09608">
                                            <p:txEl>
                                              <p:pRg st="0" end="0"/>
                                            </p:txEl>
                                          </p:spTgt>
                                        </p:tgtEl>
                                        <p:attrNameLst>
                                          <p:attrName>style.visibility</p:attrName>
                                        </p:attrNameLst>
                                      </p:cBhvr>
                                      <p:to>
                                        <p:strVal val="visible"/>
                                      </p:to>
                                    </p:set>
                                    <p:animEffect transition="in" filter="blinds(horizontal)">
                                      <p:cBhvr>
                                        <p:cTn id="17" dur="500"/>
                                        <p:tgtEl>
                                          <p:spTgt spid="409608">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09608">
                                            <p:txEl>
                                              <p:pRg st="1" end="1"/>
                                            </p:txEl>
                                          </p:spTgt>
                                        </p:tgtEl>
                                        <p:attrNameLst>
                                          <p:attrName>style.visibility</p:attrName>
                                        </p:attrNameLst>
                                      </p:cBhvr>
                                      <p:to>
                                        <p:strVal val="visible"/>
                                      </p:to>
                                    </p:set>
                                    <p:animEffect transition="in" filter="blinds(horizontal)">
                                      <p:cBhvr>
                                        <p:cTn id="22" dur="500"/>
                                        <p:tgtEl>
                                          <p:spTgt spid="409608">
                                            <p:txEl>
                                              <p:pRg st="1" end="1"/>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09608">
                                            <p:txEl>
                                              <p:pRg st="2" end="2"/>
                                            </p:txEl>
                                          </p:spTgt>
                                        </p:tgtEl>
                                        <p:attrNameLst>
                                          <p:attrName>style.visibility</p:attrName>
                                        </p:attrNameLst>
                                      </p:cBhvr>
                                      <p:to>
                                        <p:strVal val="visible"/>
                                      </p:to>
                                    </p:set>
                                    <p:animEffect transition="in" filter="blinds(horizontal)">
                                      <p:cBhvr>
                                        <p:cTn id="27" dur="500"/>
                                        <p:tgtEl>
                                          <p:spTgt spid="409608">
                                            <p:txEl>
                                              <p:pRg st="2" end="2"/>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409608">
                                            <p:txEl>
                                              <p:pRg st="3" end="3"/>
                                            </p:txEl>
                                          </p:spTgt>
                                        </p:tgtEl>
                                        <p:attrNameLst>
                                          <p:attrName>style.visibility</p:attrName>
                                        </p:attrNameLst>
                                      </p:cBhvr>
                                      <p:to>
                                        <p:strVal val="visible"/>
                                      </p:to>
                                    </p:set>
                                    <p:animEffect transition="in" filter="blinds(horizontal)">
                                      <p:cBhvr>
                                        <p:cTn id="32" dur="500"/>
                                        <p:tgtEl>
                                          <p:spTgt spid="409608">
                                            <p:txEl>
                                              <p:pRg st="3" end="3"/>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409608">
                                            <p:txEl>
                                              <p:pRg st="4" end="4"/>
                                            </p:txEl>
                                          </p:spTgt>
                                        </p:tgtEl>
                                        <p:attrNameLst>
                                          <p:attrName>style.visibility</p:attrName>
                                        </p:attrNameLst>
                                      </p:cBhvr>
                                      <p:to>
                                        <p:strVal val="visible"/>
                                      </p:to>
                                    </p:set>
                                    <p:animEffect transition="in" filter="blinds(horizontal)">
                                      <p:cBhvr>
                                        <p:cTn id="37" dur="500"/>
                                        <p:tgtEl>
                                          <p:spTgt spid="40960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06" grpId="0"/>
      <p:bldP spid="409607"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endParaRPr lang="zh-CN" altLang="en-US" sz="3000" b="1" dirty="0">
              <a:solidFill>
                <a:srgbClr val="FFFF00"/>
              </a:solidFill>
              <a:latin typeface="楷体_GB2312" pitchFamily="49" charset="-122"/>
              <a:ea typeface="楷体_GB2312" pitchFamily="49" charset="-122"/>
            </a:endParaRPr>
          </a:p>
        </p:txBody>
      </p:sp>
      <p:sp>
        <p:nvSpPr>
          <p:cNvPr id="410627"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0628" name="Text Box 4"/>
          <p:cNvSpPr txBox="1">
            <a:spLocks noChangeArrowheads="1"/>
          </p:cNvSpPr>
          <p:nvPr/>
        </p:nvSpPr>
        <p:spPr bwMode="auto">
          <a:xfrm>
            <a:off x="1874839" y="1539875"/>
            <a:ext cx="555942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smtClean="0">
                <a:solidFill>
                  <a:srgbClr val="011893"/>
                </a:solidFill>
                <a:latin typeface="Times New Roman" panose="02020603050405020304" pitchFamily="18" charset="0"/>
                <a:ea typeface="楷体_GB2312" pitchFamily="49" charset="-122"/>
              </a:rPr>
              <a:t>集合</a:t>
            </a:r>
            <a:endParaRPr lang="zh-CN" altLang="en-US" sz="2600" b="1" dirty="0">
              <a:solidFill>
                <a:srgbClr val="011893"/>
              </a:solidFill>
              <a:latin typeface="Times New Roman" panose="02020603050405020304" pitchFamily="18" charset="0"/>
              <a:ea typeface="楷体_GB2312" pitchFamily="49" charset="-122"/>
            </a:endParaRPr>
          </a:p>
        </p:txBody>
      </p:sp>
      <p:sp>
        <p:nvSpPr>
          <p:cNvPr id="410629"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dirty="0">
                <a:latin typeface="Times New Roman" panose="02020603050405020304" pitchFamily="18" charset="0"/>
              </a:rPr>
              <a:t>有文法</a:t>
            </a:r>
            <a:r>
              <a:rPr lang="en-US" altLang="zh-CN" sz="2400" b="1" dirty="0">
                <a:latin typeface="Times New Roman" panose="02020603050405020304" pitchFamily="18" charset="0"/>
              </a:rPr>
              <a:t>G[E]:</a:t>
            </a:r>
          </a:p>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a:p>
            <a:pPr>
              <a:lnSpc>
                <a:spcPct val="120000"/>
              </a:lnSpc>
              <a:buFontTx/>
              <a:buNone/>
            </a:pPr>
            <a:r>
              <a:rPr lang="zh-CN" altLang="en-US" sz="2400" b="1" dirty="0">
                <a:latin typeface="Times New Roman" panose="02020603050405020304" pitchFamily="18" charset="0"/>
              </a:rPr>
              <a:t>求所有非终结符和产生式右侧串的</a:t>
            </a:r>
            <a:r>
              <a:rPr lang="en-US" altLang="zh-CN" sz="2400" b="1" dirty="0">
                <a:latin typeface="Times New Roman" panose="02020603050405020304" pitchFamily="18" charset="0"/>
              </a:rPr>
              <a:t>FIRST</a:t>
            </a:r>
            <a:r>
              <a:rPr lang="zh-CN" altLang="en-US" sz="2400" b="1" dirty="0">
                <a:latin typeface="Times New Roman" panose="02020603050405020304" pitchFamily="18" charset="0"/>
              </a:rPr>
              <a:t>集</a:t>
            </a:r>
          </a:p>
        </p:txBody>
      </p:sp>
      <p:sp>
        <p:nvSpPr>
          <p:cNvPr id="410630" name="Text Box 6"/>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2</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FIRST(E’)</a:t>
            </a:r>
            <a:endParaRPr lang="zh-CN" altLang="en-US" sz="2400" b="1" dirty="0">
              <a:solidFill>
                <a:srgbClr val="011893"/>
              </a:solidFill>
              <a:latin typeface="Times New Roman" panose="02020603050405020304" pitchFamily="18" charset="0"/>
            </a:endParaRPr>
          </a:p>
        </p:txBody>
      </p:sp>
      <p:sp>
        <p:nvSpPr>
          <p:cNvPr id="410631" name="Text Box 7"/>
          <p:cNvSpPr txBox="1">
            <a:spLocks noChangeArrowheads="1"/>
          </p:cNvSpPr>
          <p:nvPr/>
        </p:nvSpPr>
        <p:spPr bwMode="auto">
          <a:xfrm>
            <a:off x="1735138" y="4264025"/>
            <a:ext cx="8932862" cy="14126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FIRST(E’)</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FIRST(+TE’)</a:t>
            </a:r>
            <a:r>
              <a:rPr lang="zh-CN" altLang="en-US" sz="2200" b="1" dirty="0">
                <a:latin typeface="Times New Roman" panose="02020603050405020304" pitchFamily="18" charset="0"/>
              </a:rPr>
              <a:t>和</a:t>
            </a:r>
            <a:r>
              <a:rPr lang="en-US" altLang="zh-CN" sz="2200" b="1" dirty="0">
                <a:latin typeface="Times New Roman" panose="02020603050405020304" pitchFamily="18" charset="0"/>
              </a:rPr>
              <a:t>FIRST(ε)</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）显然，</a:t>
            </a:r>
            <a:r>
              <a:rPr lang="en-US" altLang="zh-CN" sz="2200" b="1" dirty="0">
                <a:latin typeface="Times New Roman" panose="02020603050405020304" pitchFamily="18" charset="0"/>
              </a:rPr>
              <a:t>FIRST(+TE’)={+}</a:t>
            </a:r>
            <a:r>
              <a:rPr lang="zh-CN" altLang="en-US" sz="2200" b="1" dirty="0">
                <a:latin typeface="Times New Roman" panose="02020603050405020304" pitchFamily="18" charset="0"/>
              </a:rPr>
              <a:t>，而</a:t>
            </a:r>
            <a:r>
              <a:rPr lang="en-US" altLang="zh-CN" sz="2200" b="1" dirty="0">
                <a:latin typeface="Times New Roman" panose="02020603050405020304" pitchFamily="18" charset="0"/>
              </a:rPr>
              <a:t>FIRST(ε)=ε</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3</a:t>
            </a:r>
            <a:r>
              <a:rPr lang="zh-CN" altLang="en-US" sz="2200" b="1" dirty="0">
                <a:latin typeface="Times New Roman" panose="02020603050405020304" pitchFamily="18" charset="0"/>
              </a:rPr>
              <a:t>）于是</a:t>
            </a:r>
            <a:r>
              <a:rPr lang="zh-CN" altLang="en-US" sz="2200" b="1" dirty="0">
                <a:solidFill>
                  <a:srgbClr val="011893"/>
                </a:solidFill>
                <a:latin typeface="Times New Roman" panose="02020603050405020304" pitchFamily="18" charset="0"/>
              </a:rPr>
              <a:t>， </a:t>
            </a:r>
            <a:r>
              <a:rPr lang="en-US" altLang="zh-CN" sz="2200" b="1" dirty="0">
                <a:solidFill>
                  <a:srgbClr val="011893"/>
                </a:solidFill>
                <a:latin typeface="Times New Roman" panose="02020603050405020304" pitchFamily="18" charset="0"/>
              </a:rPr>
              <a:t>FIRST(E’)={+,ε}</a:t>
            </a:r>
            <a:endParaRPr lang="zh-CN" altLang="en-US" sz="2200" b="1" dirty="0">
              <a:solidFill>
                <a:srgbClr val="011893"/>
              </a:solidFill>
              <a:latin typeface="Times New Roman" panose="02020603050405020304" pitchFamily="18" charset="0"/>
            </a:endParaRPr>
          </a:p>
        </p:txBody>
      </p:sp>
      <p:sp>
        <p:nvSpPr>
          <p:cNvPr id="5" name="矩形 4"/>
          <p:cNvSpPr/>
          <p:nvPr/>
        </p:nvSpPr>
        <p:spPr>
          <a:xfrm>
            <a:off x="658077" y="-9097"/>
            <a:ext cx="4551246" cy="830997"/>
          </a:xfrm>
          <a:prstGeom prst="rect">
            <a:avLst/>
          </a:prstGeom>
        </p:spPr>
        <p:txBody>
          <a:bodyPr wrap="none">
            <a:spAutoFit/>
          </a:bodyPr>
          <a:lstStyle/>
          <a:p>
            <a:pPr lvl="0">
              <a:lnSpc>
                <a:spcPct val="120000"/>
              </a:lnSpc>
            </a:pPr>
            <a:r>
              <a:rPr lang="en-US" altLang="zh-CN" sz="4000" b="1" dirty="0">
                <a:solidFill>
                  <a:srgbClr val="011893"/>
                </a:solidFill>
                <a:latin typeface="Times New Roman" panose="02020603050405020304" pitchFamily="18" charset="0"/>
              </a:rPr>
              <a:t>§4.2.3LL(1)</a:t>
            </a:r>
            <a:r>
              <a:rPr lang="zh-CN" altLang="en-US" sz="4000" b="1" dirty="0">
                <a:solidFill>
                  <a:srgbClr val="011893"/>
                </a:solidFill>
                <a:latin typeface="Times New Roman" panose="02020603050405020304" pitchFamily="18" charset="0"/>
              </a:rPr>
              <a:t>分析法</a:t>
            </a:r>
            <a:endParaRPr lang="zh-CN" altLang="en-US" sz="4800" b="1" dirty="0">
              <a:solidFill>
                <a:srgbClr val="011893"/>
              </a:solidFill>
              <a:latin typeface="楷体_GB2312" pitchFamily="49" charset="-122"/>
              <a:ea typeface="楷体_GB2312" pitchFamily="49" charset="-122"/>
            </a:endParaRPr>
          </a:p>
        </p:txBody>
      </p:sp>
    </p:spTree>
    <p:extLst>
      <p:ext uri="{BB962C8B-B14F-4D97-AF65-F5344CB8AC3E}">
        <p14:creationId xmlns:p14="http://schemas.microsoft.com/office/powerpoint/2010/main" val="342811029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0630"/>
                                        </p:tgtEl>
                                        <p:attrNameLst>
                                          <p:attrName>style.visibility</p:attrName>
                                        </p:attrNameLst>
                                      </p:cBhvr>
                                      <p:to>
                                        <p:strVal val="visible"/>
                                      </p:to>
                                    </p:set>
                                    <p:animEffect transition="in" filter="blinds(horizontal)">
                                      <p:cBhvr>
                                        <p:cTn id="7" dur="500"/>
                                        <p:tgtEl>
                                          <p:spTgt spid="41063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10631">
                                            <p:txEl>
                                              <p:pRg st="0" end="0"/>
                                            </p:txEl>
                                          </p:spTgt>
                                        </p:tgtEl>
                                        <p:attrNameLst>
                                          <p:attrName>style.visibility</p:attrName>
                                        </p:attrNameLst>
                                      </p:cBhvr>
                                      <p:to>
                                        <p:strVal val="visible"/>
                                      </p:to>
                                    </p:set>
                                    <p:animEffect transition="in" filter="blinds(horizontal)">
                                      <p:cBhvr>
                                        <p:cTn id="12" dur="500"/>
                                        <p:tgtEl>
                                          <p:spTgt spid="410631">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10631">
                                            <p:txEl>
                                              <p:pRg st="1" end="1"/>
                                            </p:txEl>
                                          </p:spTgt>
                                        </p:tgtEl>
                                        <p:attrNameLst>
                                          <p:attrName>style.visibility</p:attrName>
                                        </p:attrNameLst>
                                      </p:cBhvr>
                                      <p:to>
                                        <p:strVal val="visible"/>
                                      </p:to>
                                    </p:set>
                                    <p:animEffect transition="in" filter="blinds(horizontal)">
                                      <p:cBhvr>
                                        <p:cTn id="17" dur="500"/>
                                        <p:tgtEl>
                                          <p:spTgt spid="410631">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10631">
                                            <p:txEl>
                                              <p:pRg st="2" end="2"/>
                                            </p:txEl>
                                          </p:spTgt>
                                        </p:tgtEl>
                                        <p:attrNameLst>
                                          <p:attrName>style.visibility</p:attrName>
                                        </p:attrNameLst>
                                      </p:cBhvr>
                                      <p:to>
                                        <p:strVal val="visible"/>
                                      </p:to>
                                    </p:set>
                                    <p:animEffect transition="in" filter="blinds(horizontal)">
                                      <p:cBhvr>
                                        <p:cTn id="22" dur="500"/>
                                        <p:tgtEl>
                                          <p:spTgt spid="41063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630"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65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1651"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1652" name="Text Box 4"/>
          <p:cNvSpPr txBox="1">
            <a:spLocks noChangeArrowheads="1"/>
          </p:cNvSpPr>
          <p:nvPr/>
        </p:nvSpPr>
        <p:spPr bwMode="auto">
          <a:xfrm>
            <a:off x="1874839" y="1539875"/>
            <a:ext cx="6624637"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smtClean="0">
                <a:solidFill>
                  <a:srgbClr val="011893"/>
                </a:solidFill>
                <a:latin typeface="Times New Roman" panose="02020603050405020304" pitchFamily="18" charset="0"/>
                <a:ea typeface="楷体_GB2312" pitchFamily="49" charset="-122"/>
              </a:rPr>
              <a:t>集合</a:t>
            </a:r>
            <a:endParaRPr lang="zh-CN" altLang="en-US" sz="2600" b="1" dirty="0">
              <a:solidFill>
                <a:srgbClr val="011893"/>
              </a:solidFill>
              <a:latin typeface="Times New Roman" panose="02020603050405020304" pitchFamily="18" charset="0"/>
              <a:ea typeface="楷体_GB2312" pitchFamily="49" charset="-122"/>
            </a:endParaRPr>
          </a:p>
        </p:txBody>
      </p:sp>
      <p:sp>
        <p:nvSpPr>
          <p:cNvPr id="411653"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求所有非终结符和产生式右侧串的</a:t>
            </a:r>
            <a:r>
              <a:rPr lang="en-US" altLang="zh-CN" sz="2400" b="1">
                <a:latin typeface="Times New Roman" panose="02020603050405020304" pitchFamily="18" charset="0"/>
              </a:rPr>
              <a:t>FIRST</a:t>
            </a:r>
            <a:r>
              <a:rPr lang="zh-CN" altLang="en-US" sz="2400" b="1">
                <a:latin typeface="Times New Roman" panose="02020603050405020304" pitchFamily="18" charset="0"/>
              </a:rPr>
              <a:t>集</a:t>
            </a:r>
          </a:p>
        </p:txBody>
      </p:sp>
      <p:sp>
        <p:nvSpPr>
          <p:cNvPr id="411654" name="Text Box 6"/>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3</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FIRST(T)</a:t>
            </a:r>
            <a:endParaRPr lang="zh-CN" altLang="en-US" sz="2400" b="1" dirty="0">
              <a:solidFill>
                <a:srgbClr val="011893"/>
              </a:solidFill>
              <a:latin typeface="Times New Roman" panose="02020603050405020304" pitchFamily="18" charset="0"/>
            </a:endParaRPr>
          </a:p>
        </p:txBody>
      </p:sp>
      <p:sp>
        <p:nvSpPr>
          <p:cNvPr id="411655" name="Text Box 7"/>
          <p:cNvSpPr txBox="1">
            <a:spLocks noChangeArrowheads="1"/>
          </p:cNvSpPr>
          <p:nvPr/>
        </p:nvSpPr>
        <p:spPr bwMode="auto">
          <a:xfrm>
            <a:off x="1735138" y="4264026"/>
            <a:ext cx="8932862" cy="1852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FIRST(T)</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FIRST(FT’)</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FIRST(FT’)</a:t>
            </a:r>
            <a:r>
              <a:rPr lang="zh-CN" altLang="en-US" sz="2200" b="1" dirty="0">
                <a:latin typeface="Times New Roman" panose="02020603050405020304" pitchFamily="18" charset="0"/>
              </a:rPr>
              <a:t>，就要先求</a:t>
            </a:r>
            <a:r>
              <a:rPr lang="en-US" altLang="zh-CN" sz="2200" b="1" dirty="0">
                <a:latin typeface="Times New Roman" panose="02020603050405020304" pitchFamily="18" charset="0"/>
              </a:rPr>
              <a:t>FIRST(F)</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3</a:t>
            </a:r>
            <a:r>
              <a:rPr lang="zh-CN" altLang="en-US" sz="2200" b="1" dirty="0">
                <a:latin typeface="Times New Roman" panose="02020603050405020304" pitchFamily="18" charset="0"/>
              </a:rPr>
              <a:t>）显然，</a:t>
            </a:r>
            <a:r>
              <a:rPr lang="en-US" altLang="zh-CN" sz="2200" b="1" dirty="0">
                <a:latin typeface="Times New Roman" panose="02020603050405020304" pitchFamily="18" charset="0"/>
              </a:rPr>
              <a:t>FIRST(F)={(,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r>
              <a:rPr lang="zh-CN" altLang="en-US" sz="2200" b="1" dirty="0">
                <a:latin typeface="Times New Roman" panose="02020603050405020304" pitchFamily="18" charset="0"/>
              </a:rPr>
              <a:t>，于是，</a:t>
            </a:r>
            <a:r>
              <a:rPr lang="en-US" altLang="zh-CN" sz="2200" b="1" dirty="0">
                <a:latin typeface="Times New Roman" panose="02020603050405020304" pitchFamily="18" charset="0"/>
              </a:rPr>
              <a:t>FIRST(FT’)={(, </a:t>
            </a:r>
            <a:r>
              <a:rPr lang="en-US" altLang="zh-CN" sz="2200" b="1" dirty="0" err="1">
                <a:latin typeface="Times New Roman" panose="02020603050405020304" pitchFamily="18" charset="0"/>
              </a:rPr>
              <a:t>i</a:t>
            </a:r>
            <a:r>
              <a:rPr lang="en-US" altLang="zh-CN" sz="2200" b="1" dirty="0">
                <a:latin typeface="Times New Roman" panose="02020603050405020304" pitchFamily="18" charset="0"/>
              </a:rPr>
              <a:t>}</a:t>
            </a: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4</a:t>
            </a:r>
            <a:r>
              <a:rPr lang="zh-CN" altLang="en-US" sz="2200" b="1" dirty="0">
                <a:latin typeface="Times New Roman" panose="02020603050405020304" pitchFamily="18" charset="0"/>
              </a:rPr>
              <a:t>）即，</a:t>
            </a:r>
            <a:r>
              <a:rPr lang="en-US" altLang="zh-CN" sz="2200" b="1" dirty="0">
                <a:solidFill>
                  <a:srgbClr val="011893"/>
                </a:solidFill>
                <a:latin typeface="Times New Roman" panose="02020603050405020304" pitchFamily="18" charset="0"/>
              </a:rPr>
              <a:t>FIRST(T)={(,</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21828070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1654"/>
                                        </p:tgtEl>
                                        <p:attrNameLst>
                                          <p:attrName>style.visibility</p:attrName>
                                        </p:attrNameLst>
                                      </p:cBhvr>
                                      <p:to>
                                        <p:strVal val="visible"/>
                                      </p:to>
                                    </p:set>
                                    <p:animEffect transition="in" filter="blinds(horizontal)">
                                      <p:cBhvr>
                                        <p:cTn id="7" dur="500"/>
                                        <p:tgtEl>
                                          <p:spTgt spid="41165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11655">
                                            <p:txEl>
                                              <p:pRg st="0" end="0"/>
                                            </p:txEl>
                                          </p:spTgt>
                                        </p:tgtEl>
                                        <p:attrNameLst>
                                          <p:attrName>style.visibility</p:attrName>
                                        </p:attrNameLst>
                                      </p:cBhvr>
                                      <p:to>
                                        <p:strVal val="visible"/>
                                      </p:to>
                                    </p:set>
                                    <p:animEffect transition="in" filter="blinds(horizontal)">
                                      <p:cBhvr>
                                        <p:cTn id="12" dur="500"/>
                                        <p:tgtEl>
                                          <p:spTgt spid="411655">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11655">
                                            <p:txEl>
                                              <p:pRg st="1" end="1"/>
                                            </p:txEl>
                                          </p:spTgt>
                                        </p:tgtEl>
                                        <p:attrNameLst>
                                          <p:attrName>style.visibility</p:attrName>
                                        </p:attrNameLst>
                                      </p:cBhvr>
                                      <p:to>
                                        <p:strVal val="visible"/>
                                      </p:to>
                                    </p:set>
                                    <p:animEffect transition="in" filter="blinds(horizontal)">
                                      <p:cBhvr>
                                        <p:cTn id="17" dur="500"/>
                                        <p:tgtEl>
                                          <p:spTgt spid="411655">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11655">
                                            <p:txEl>
                                              <p:pRg st="2" end="2"/>
                                            </p:txEl>
                                          </p:spTgt>
                                        </p:tgtEl>
                                        <p:attrNameLst>
                                          <p:attrName>style.visibility</p:attrName>
                                        </p:attrNameLst>
                                      </p:cBhvr>
                                      <p:to>
                                        <p:strVal val="visible"/>
                                      </p:to>
                                    </p:set>
                                    <p:animEffect transition="in" filter="blinds(horizontal)">
                                      <p:cBhvr>
                                        <p:cTn id="22" dur="500"/>
                                        <p:tgtEl>
                                          <p:spTgt spid="411655">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11655">
                                            <p:txEl>
                                              <p:pRg st="3" end="3"/>
                                            </p:txEl>
                                          </p:spTgt>
                                        </p:tgtEl>
                                        <p:attrNameLst>
                                          <p:attrName>style.visibility</p:attrName>
                                        </p:attrNameLst>
                                      </p:cBhvr>
                                      <p:to>
                                        <p:strVal val="visible"/>
                                      </p:to>
                                    </p:set>
                                    <p:animEffect transition="in" filter="blinds(horizontal)">
                                      <p:cBhvr>
                                        <p:cTn id="27" dur="500"/>
                                        <p:tgtEl>
                                          <p:spTgt spid="41165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1654"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4"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2675"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2676" name="Text Box 4"/>
          <p:cNvSpPr txBox="1">
            <a:spLocks noChangeArrowheads="1"/>
          </p:cNvSpPr>
          <p:nvPr/>
        </p:nvSpPr>
        <p:spPr bwMode="auto">
          <a:xfrm>
            <a:off x="1874839" y="1539875"/>
            <a:ext cx="627697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smtClean="0">
                <a:solidFill>
                  <a:srgbClr val="011893"/>
                </a:solidFill>
                <a:latin typeface="Times New Roman" panose="02020603050405020304" pitchFamily="18" charset="0"/>
                <a:ea typeface="楷体_GB2312" pitchFamily="49" charset="-122"/>
              </a:rPr>
              <a:t>集合</a:t>
            </a:r>
            <a:endParaRPr lang="zh-CN" altLang="en-US" sz="2600" b="1" dirty="0">
              <a:solidFill>
                <a:srgbClr val="011893"/>
              </a:solidFill>
              <a:latin typeface="Times New Roman" panose="02020603050405020304" pitchFamily="18" charset="0"/>
              <a:ea typeface="楷体_GB2312" pitchFamily="49" charset="-122"/>
            </a:endParaRPr>
          </a:p>
        </p:txBody>
      </p:sp>
      <p:sp>
        <p:nvSpPr>
          <p:cNvPr id="412677"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求所有非终结符和产生式右侧串的</a:t>
            </a:r>
            <a:r>
              <a:rPr lang="en-US" altLang="zh-CN" sz="2400" b="1">
                <a:latin typeface="Times New Roman" panose="02020603050405020304" pitchFamily="18" charset="0"/>
              </a:rPr>
              <a:t>FIRST</a:t>
            </a:r>
            <a:r>
              <a:rPr lang="zh-CN" altLang="en-US" sz="2400" b="1">
                <a:latin typeface="Times New Roman" panose="02020603050405020304" pitchFamily="18" charset="0"/>
              </a:rPr>
              <a:t>集</a:t>
            </a:r>
          </a:p>
        </p:txBody>
      </p:sp>
      <p:sp>
        <p:nvSpPr>
          <p:cNvPr id="412678" name="Text Box 6"/>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4</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FIRST(T’)</a:t>
            </a:r>
            <a:endParaRPr lang="zh-CN" altLang="en-US" sz="2400" b="1" dirty="0">
              <a:solidFill>
                <a:srgbClr val="011893"/>
              </a:solidFill>
              <a:latin typeface="Times New Roman" panose="02020603050405020304" pitchFamily="18" charset="0"/>
            </a:endParaRPr>
          </a:p>
        </p:txBody>
      </p:sp>
      <p:sp>
        <p:nvSpPr>
          <p:cNvPr id="412679" name="Text Box 7"/>
          <p:cNvSpPr txBox="1">
            <a:spLocks noChangeArrowheads="1"/>
          </p:cNvSpPr>
          <p:nvPr/>
        </p:nvSpPr>
        <p:spPr bwMode="auto">
          <a:xfrm>
            <a:off x="1735138" y="4264025"/>
            <a:ext cx="8932862" cy="14126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）求</a:t>
            </a:r>
            <a:r>
              <a:rPr lang="en-US" altLang="zh-CN" sz="2200" b="1" dirty="0">
                <a:latin typeface="Times New Roman" panose="02020603050405020304" pitchFamily="18" charset="0"/>
              </a:rPr>
              <a:t>FIRST(T’)</a:t>
            </a:r>
            <a:r>
              <a:rPr lang="zh-CN" altLang="en-US" sz="2200" b="1" dirty="0">
                <a:latin typeface="Times New Roman" panose="02020603050405020304" pitchFamily="18" charset="0"/>
              </a:rPr>
              <a:t>，就是求</a:t>
            </a:r>
            <a:r>
              <a:rPr lang="en-US" altLang="zh-CN" sz="2200" b="1" dirty="0">
                <a:latin typeface="Times New Roman" panose="02020603050405020304" pitchFamily="18" charset="0"/>
              </a:rPr>
              <a:t>FIRST(*FT’)</a:t>
            </a:r>
            <a:r>
              <a:rPr lang="zh-CN" altLang="en-US" sz="2200" b="1" dirty="0">
                <a:latin typeface="Times New Roman" panose="02020603050405020304" pitchFamily="18" charset="0"/>
              </a:rPr>
              <a:t>和</a:t>
            </a:r>
            <a:r>
              <a:rPr lang="en-US" altLang="zh-CN" sz="2200" b="1" dirty="0">
                <a:latin typeface="Times New Roman" panose="02020603050405020304" pitchFamily="18" charset="0"/>
              </a:rPr>
              <a:t>FIRST(ε)</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）显然，</a:t>
            </a:r>
            <a:r>
              <a:rPr lang="en-US" altLang="zh-CN" sz="2200" b="1" dirty="0">
                <a:latin typeface="Times New Roman" panose="02020603050405020304" pitchFamily="18" charset="0"/>
              </a:rPr>
              <a:t>FIRST(*FT’)={*}</a:t>
            </a:r>
            <a:r>
              <a:rPr lang="zh-CN" altLang="en-US" sz="2200" b="1" dirty="0">
                <a:latin typeface="Times New Roman" panose="02020603050405020304" pitchFamily="18" charset="0"/>
              </a:rPr>
              <a:t>，而</a:t>
            </a:r>
            <a:r>
              <a:rPr lang="en-US" altLang="zh-CN" sz="2200" b="1" dirty="0">
                <a:latin typeface="Times New Roman" panose="02020603050405020304" pitchFamily="18" charset="0"/>
              </a:rPr>
              <a:t>FIRST(ε)=ε</a:t>
            </a:r>
            <a:endParaRPr lang="zh-CN" altLang="en-US" sz="2200" b="1" dirty="0">
              <a:latin typeface="Times New Roman" panose="02020603050405020304" pitchFamily="18" charset="0"/>
            </a:endParaRPr>
          </a:p>
          <a:p>
            <a:pPr algn="just">
              <a:lnSpc>
                <a:spcPct val="130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3</a:t>
            </a:r>
            <a:r>
              <a:rPr lang="zh-CN" altLang="en-US" sz="2200" b="1" dirty="0">
                <a:latin typeface="Times New Roman" panose="02020603050405020304" pitchFamily="18" charset="0"/>
              </a:rPr>
              <a:t>）于是</a:t>
            </a:r>
            <a:r>
              <a:rPr lang="zh-CN" altLang="en-US" sz="2200" b="1" dirty="0">
                <a:solidFill>
                  <a:srgbClr val="011893"/>
                </a:solidFill>
                <a:latin typeface="Times New Roman" panose="02020603050405020304" pitchFamily="18" charset="0"/>
              </a:rPr>
              <a:t>， </a:t>
            </a:r>
            <a:r>
              <a:rPr lang="en-US" altLang="zh-CN" sz="2200" b="1" dirty="0">
                <a:solidFill>
                  <a:srgbClr val="011893"/>
                </a:solidFill>
                <a:latin typeface="Times New Roman" panose="02020603050405020304" pitchFamily="18" charset="0"/>
              </a:rPr>
              <a:t>FIRST(T’)={*,ε}</a:t>
            </a:r>
            <a:endParaRPr lang="zh-CN" altLang="en-US" sz="2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33114300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2678"/>
                                        </p:tgtEl>
                                        <p:attrNameLst>
                                          <p:attrName>style.visibility</p:attrName>
                                        </p:attrNameLst>
                                      </p:cBhvr>
                                      <p:to>
                                        <p:strVal val="visible"/>
                                      </p:to>
                                    </p:set>
                                    <p:animEffect transition="in" filter="blinds(horizontal)">
                                      <p:cBhvr>
                                        <p:cTn id="7" dur="500"/>
                                        <p:tgtEl>
                                          <p:spTgt spid="41267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12679">
                                            <p:txEl>
                                              <p:pRg st="0" end="0"/>
                                            </p:txEl>
                                          </p:spTgt>
                                        </p:tgtEl>
                                        <p:attrNameLst>
                                          <p:attrName>style.visibility</p:attrName>
                                        </p:attrNameLst>
                                      </p:cBhvr>
                                      <p:to>
                                        <p:strVal val="visible"/>
                                      </p:to>
                                    </p:set>
                                    <p:animEffect transition="in" filter="blinds(horizontal)">
                                      <p:cBhvr>
                                        <p:cTn id="12" dur="500"/>
                                        <p:tgtEl>
                                          <p:spTgt spid="412679">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12679">
                                            <p:txEl>
                                              <p:pRg st="1" end="1"/>
                                            </p:txEl>
                                          </p:spTgt>
                                        </p:tgtEl>
                                        <p:attrNameLst>
                                          <p:attrName>style.visibility</p:attrName>
                                        </p:attrNameLst>
                                      </p:cBhvr>
                                      <p:to>
                                        <p:strVal val="visible"/>
                                      </p:to>
                                    </p:set>
                                    <p:animEffect transition="in" filter="blinds(horizontal)">
                                      <p:cBhvr>
                                        <p:cTn id="17" dur="500"/>
                                        <p:tgtEl>
                                          <p:spTgt spid="412679">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12679">
                                            <p:txEl>
                                              <p:pRg st="2" end="2"/>
                                            </p:txEl>
                                          </p:spTgt>
                                        </p:tgtEl>
                                        <p:attrNameLst>
                                          <p:attrName>style.visibility</p:attrName>
                                        </p:attrNameLst>
                                      </p:cBhvr>
                                      <p:to>
                                        <p:strVal val="visible"/>
                                      </p:to>
                                    </p:set>
                                    <p:animEffect transition="in" filter="blinds(horizontal)">
                                      <p:cBhvr>
                                        <p:cTn id="22" dur="500"/>
                                        <p:tgtEl>
                                          <p:spTgt spid="41267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2678"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698"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3699"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3700" name="Text Box 4"/>
          <p:cNvSpPr txBox="1">
            <a:spLocks noChangeArrowheads="1"/>
          </p:cNvSpPr>
          <p:nvPr/>
        </p:nvSpPr>
        <p:spPr bwMode="auto">
          <a:xfrm>
            <a:off x="1874839" y="1539875"/>
            <a:ext cx="5489575"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smtClean="0">
                <a:solidFill>
                  <a:srgbClr val="011893"/>
                </a:solidFill>
                <a:latin typeface="Times New Roman" panose="02020603050405020304" pitchFamily="18" charset="0"/>
                <a:ea typeface="楷体_GB2312" pitchFamily="49" charset="-122"/>
              </a:rPr>
              <a:t>集合</a:t>
            </a:r>
            <a:endParaRPr lang="zh-CN" altLang="en-US" sz="2600" b="1" dirty="0">
              <a:solidFill>
                <a:srgbClr val="FFFF00"/>
              </a:solidFill>
              <a:latin typeface="Times New Roman" panose="02020603050405020304" pitchFamily="18" charset="0"/>
              <a:ea typeface="楷体_GB2312" pitchFamily="49" charset="-122"/>
            </a:endParaRPr>
          </a:p>
        </p:txBody>
      </p:sp>
      <p:sp>
        <p:nvSpPr>
          <p:cNvPr id="413701"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求所有非终结符和产生式右侧串的</a:t>
            </a:r>
            <a:r>
              <a:rPr lang="en-US" altLang="zh-CN" sz="2400" b="1">
                <a:latin typeface="Times New Roman" panose="02020603050405020304" pitchFamily="18" charset="0"/>
              </a:rPr>
              <a:t>FIRST</a:t>
            </a:r>
            <a:r>
              <a:rPr lang="zh-CN" altLang="en-US" sz="2400" b="1">
                <a:latin typeface="Times New Roman" panose="02020603050405020304" pitchFamily="18" charset="0"/>
              </a:rPr>
              <a:t>集</a:t>
            </a:r>
          </a:p>
        </p:txBody>
      </p:sp>
      <p:sp>
        <p:nvSpPr>
          <p:cNvPr id="413702" name="Text Box 6"/>
          <p:cNvSpPr txBox="1">
            <a:spLocks noChangeArrowheads="1"/>
          </p:cNvSpPr>
          <p:nvPr/>
        </p:nvSpPr>
        <p:spPr bwMode="auto">
          <a:xfrm>
            <a:off x="1906589" y="3811588"/>
            <a:ext cx="2300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5</a:t>
            </a:r>
            <a:r>
              <a:rPr lang="zh-CN" altLang="en-US" sz="2400" b="1" dirty="0">
                <a:solidFill>
                  <a:srgbClr val="011893"/>
                </a:solidFill>
                <a:latin typeface="Times New Roman" panose="02020603050405020304" pitchFamily="18" charset="0"/>
              </a:rPr>
              <a:t>）求</a:t>
            </a:r>
            <a:r>
              <a:rPr lang="en-US" altLang="zh-CN" sz="2400" b="1" dirty="0">
                <a:solidFill>
                  <a:srgbClr val="011893"/>
                </a:solidFill>
                <a:latin typeface="Times New Roman" panose="02020603050405020304" pitchFamily="18" charset="0"/>
              </a:rPr>
              <a:t>FIRST(F)</a:t>
            </a:r>
            <a:endParaRPr lang="zh-CN" altLang="en-US" sz="2400" b="1" dirty="0">
              <a:solidFill>
                <a:srgbClr val="011893"/>
              </a:solidFill>
              <a:latin typeface="Times New Roman" panose="02020603050405020304" pitchFamily="18" charset="0"/>
            </a:endParaRPr>
          </a:p>
        </p:txBody>
      </p:sp>
      <p:sp>
        <p:nvSpPr>
          <p:cNvPr id="413703" name="Text Box 7"/>
          <p:cNvSpPr txBox="1">
            <a:spLocks noChangeArrowheads="1"/>
          </p:cNvSpPr>
          <p:nvPr/>
        </p:nvSpPr>
        <p:spPr bwMode="auto">
          <a:xfrm>
            <a:off x="1735138" y="4264026"/>
            <a:ext cx="8932862" cy="4851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0000"/>
              </a:lnSpc>
            </a:pPr>
            <a:r>
              <a:rPr lang="en-US" altLang="zh-CN" sz="2200" b="1" dirty="0">
                <a:latin typeface="Times New Roman" panose="02020603050405020304" pitchFamily="18" charset="0"/>
              </a:rPr>
              <a:t>         </a:t>
            </a:r>
            <a:r>
              <a:rPr lang="zh-CN" altLang="en-US" sz="2200" b="1" dirty="0">
                <a:latin typeface="Times New Roman" panose="02020603050405020304" pitchFamily="18" charset="0"/>
              </a:rPr>
              <a:t>前面已多次求过，</a:t>
            </a:r>
            <a:r>
              <a:rPr lang="en-US" altLang="zh-CN" sz="2200" b="1" dirty="0">
                <a:solidFill>
                  <a:srgbClr val="011893"/>
                </a:solidFill>
                <a:latin typeface="Times New Roman" panose="02020603050405020304" pitchFamily="18" charset="0"/>
              </a:rPr>
              <a:t>FIRST(F)={(, </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37062818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3702"/>
                                        </p:tgtEl>
                                        <p:attrNameLst>
                                          <p:attrName>style.visibility</p:attrName>
                                        </p:attrNameLst>
                                      </p:cBhvr>
                                      <p:to>
                                        <p:strVal val="visible"/>
                                      </p:to>
                                    </p:set>
                                    <p:animEffect transition="in" filter="blinds(horizontal)">
                                      <p:cBhvr>
                                        <p:cTn id="7" dur="500"/>
                                        <p:tgtEl>
                                          <p:spTgt spid="41370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13703"/>
                                        </p:tgtEl>
                                        <p:attrNameLst>
                                          <p:attrName>style.visibility</p:attrName>
                                        </p:attrNameLst>
                                      </p:cBhvr>
                                      <p:to>
                                        <p:strVal val="visible"/>
                                      </p:to>
                                    </p:set>
                                    <p:animEffect transition="in" filter="blinds(horizontal)">
                                      <p:cBhvr>
                                        <p:cTn id="12" dur="500"/>
                                        <p:tgtEl>
                                          <p:spTgt spid="4137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3702" grpId="0"/>
      <p:bldP spid="41370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2531"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2532"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3"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4"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5"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6"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2537"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8"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39"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2540"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2541"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2542"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2543" name="Text Box 17"/>
          <p:cNvSpPr txBox="1">
            <a:spLocks noChangeArrowheads="1"/>
          </p:cNvSpPr>
          <p:nvPr/>
        </p:nvSpPr>
        <p:spPr bwMode="auto">
          <a:xfrm>
            <a:off x="7302500" y="2155825"/>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r>
              <a:rPr lang="en-US" altLang="zh-CN" sz="2400" b="1">
                <a:latin typeface="Times New Roman" panose="02020603050405020304" pitchFamily="18" charset="0"/>
              </a:rPr>
              <a:t>E</a:t>
            </a:r>
          </a:p>
          <a:p>
            <a:pPr algn="ctr" eaLnBrk="1" hangingPunct="1">
              <a:lnSpc>
                <a:spcPct val="80000"/>
              </a:lnSpc>
            </a:pPr>
            <a:r>
              <a:rPr lang="en-US" altLang="zh-CN" sz="2400" b="1">
                <a:latin typeface="Times New Roman" panose="02020603050405020304" pitchFamily="18" charset="0"/>
              </a:rPr>
              <a:t>#</a:t>
            </a:r>
          </a:p>
        </p:txBody>
      </p:sp>
      <p:sp>
        <p:nvSpPr>
          <p:cNvPr id="22544" name="Text Box 18"/>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2545" name="Text Box 19"/>
          <p:cNvSpPr txBox="1">
            <a:spLocks noChangeArrowheads="1"/>
          </p:cNvSpPr>
          <p:nvPr/>
        </p:nvSpPr>
        <p:spPr bwMode="auto">
          <a:xfrm>
            <a:off x="6516689" y="4203701"/>
            <a:ext cx="6492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p>
        </p:txBody>
      </p:sp>
      <p:sp>
        <p:nvSpPr>
          <p:cNvPr id="2254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a:t>
            </a:r>
          </a:p>
        </p:txBody>
      </p:sp>
      <p:sp>
        <p:nvSpPr>
          <p:cNvPr id="335893" name="Rectangle 21"/>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686900806"/>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722"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4723" name="Rectangle 3"/>
          <p:cNvSpPr>
            <a:spLocks noChangeArrowheads="1"/>
          </p:cNvSpPr>
          <p:nvPr/>
        </p:nvSpPr>
        <p:spPr bwMode="auto">
          <a:xfrm>
            <a:off x="1784350" y="646113"/>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4724" name="Text Box 4"/>
          <p:cNvSpPr txBox="1">
            <a:spLocks noChangeArrowheads="1"/>
          </p:cNvSpPr>
          <p:nvPr/>
        </p:nvSpPr>
        <p:spPr bwMode="auto">
          <a:xfrm>
            <a:off x="1874839" y="1539875"/>
            <a:ext cx="5780087"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1</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smtClean="0">
                <a:solidFill>
                  <a:srgbClr val="011893"/>
                </a:solidFill>
                <a:latin typeface="Times New Roman" panose="02020603050405020304" pitchFamily="18" charset="0"/>
                <a:ea typeface="楷体_GB2312" pitchFamily="49" charset="-122"/>
              </a:rPr>
              <a:t>集合</a:t>
            </a:r>
            <a:endParaRPr lang="zh-CN" altLang="en-US" sz="2600" b="1" dirty="0">
              <a:solidFill>
                <a:srgbClr val="FFFF00"/>
              </a:solidFill>
              <a:latin typeface="Times New Roman" panose="02020603050405020304" pitchFamily="18" charset="0"/>
              <a:ea typeface="楷体_GB2312" pitchFamily="49" charset="-122"/>
            </a:endParaRPr>
          </a:p>
        </p:txBody>
      </p:sp>
      <p:sp>
        <p:nvSpPr>
          <p:cNvPr id="414725" name="Rectangle 5"/>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求所有非终结符和产生式右侧串的</a:t>
            </a:r>
            <a:r>
              <a:rPr lang="en-US" altLang="zh-CN" sz="2400" b="1">
                <a:latin typeface="Times New Roman" panose="02020603050405020304" pitchFamily="18" charset="0"/>
              </a:rPr>
              <a:t>FIRST</a:t>
            </a:r>
            <a:r>
              <a:rPr lang="zh-CN" altLang="en-US" sz="2400" b="1">
                <a:latin typeface="Times New Roman" panose="02020603050405020304" pitchFamily="18" charset="0"/>
              </a:rPr>
              <a:t>集</a:t>
            </a:r>
          </a:p>
        </p:txBody>
      </p:sp>
      <p:sp>
        <p:nvSpPr>
          <p:cNvPr id="414727" name="Text Box 7"/>
          <p:cNvSpPr txBox="1">
            <a:spLocks noChangeArrowheads="1"/>
          </p:cNvSpPr>
          <p:nvPr/>
        </p:nvSpPr>
        <p:spPr bwMode="auto">
          <a:xfrm>
            <a:off x="2424114" y="5842001"/>
            <a:ext cx="2073003"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FIRST(F)={(, </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p>
        </p:txBody>
      </p:sp>
      <p:sp>
        <p:nvSpPr>
          <p:cNvPr id="414728" name="Rectangle 8"/>
          <p:cNvSpPr>
            <a:spLocks noChangeArrowheads="1"/>
          </p:cNvSpPr>
          <p:nvPr/>
        </p:nvSpPr>
        <p:spPr bwMode="auto">
          <a:xfrm>
            <a:off x="2413001" y="3852864"/>
            <a:ext cx="2087431"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FIRST(E)={(, </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
        <p:nvSpPr>
          <p:cNvPr id="414730" name="Rectangle 10"/>
          <p:cNvSpPr>
            <a:spLocks noChangeArrowheads="1"/>
          </p:cNvSpPr>
          <p:nvPr/>
        </p:nvSpPr>
        <p:spPr bwMode="auto">
          <a:xfrm>
            <a:off x="2403476" y="4348163"/>
            <a:ext cx="2218877"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FIRST(E’)={+,ε}</a:t>
            </a:r>
            <a:endParaRPr lang="zh-CN" altLang="en-US" sz="2200" b="1" dirty="0">
              <a:solidFill>
                <a:srgbClr val="011893"/>
              </a:solidFill>
              <a:latin typeface="Times New Roman" panose="02020603050405020304" pitchFamily="18" charset="0"/>
            </a:endParaRPr>
          </a:p>
        </p:txBody>
      </p:sp>
      <p:sp>
        <p:nvSpPr>
          <p:cNvPr id="414731" name="Rectangle 11"/>
          <p:cNvSpPr>
            <a:spLocks noChangeArrowheads="1"/>
          </p:cNvSpPr>
          <p:nvPr/>
        </p:nvSpPr>
        <p:spPr bwMode="auto">
          <a:xfrm>
            <a:off x="2403476" y="4856164"/>
            <a:ext cx="2016899"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FIRST(T)={(,</a:t>
            </a:r>
            <a:r>
              <a:rPr lang="en-US" altLang="zh-CN" sz="2200" b="1" dirty="0" err="1">
                <a:solidFill>
                  <a:srgbClr val="011893"/>
                </a:solidFill>
                <a:latin typeface="Times New Roman" panose="02020603050405020304" pitchFamily="18" charset="0"/>
              </a:rPr>
              <a:t>i</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
        <p:nvSpPr>
          <p:cNvPr id="414732" name="Rectangle 12"/>
          <p:cNvSpPr>
            <a:spLocks noChangeArrowheads="1"/>
          </p:cNvSpPr>
          <p:nvPr/>
        </p:nvSpPr>
        <p:spPr bwMode="auto">
          <a:xfrm>
            <a:off x="2403476" y="5340350"/>
            <a:ext cx="2199641" cy="47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dirty="0">
                <a:solidFill>
                  <a:srgbClr val="011893"/>
                </a:solidFill>
                <a:latin typeface="Times New Roman" panose="02020603050405020304" pitchFamily="18" charset="0"/>
              </a:rPr>
              <a:t>FIRST(T’)={*,ε}</a:t>
            </a:r>
            <a:endParaRPr lang="zh-CN" altLang="en-US" sz="2200" b="1" dirty="0">
              <a:solidFill>
                <a:srgbClr val="011893"/>
              </a:solidFill>
              <a:latin typeface="Times New Roman" panose="02020603050405020304" pitchFamily="18" charset="0"/>
            </a:endParaRPr>
          </a:p>
        </p:txBody>
      </p:sp>
      <p:sp>
        <p:nvSpPr>
          <p:cNvPr id="414733" name="Rectangle 13"/>
          <p:cNvSpPr>
            <a:spLocks noChangeArrowheads="1"/>
          </p:cNvSpPr>
          <p:nvPr/>
        </p:nvSpPr>
        <p:spPr bwMode="auto">
          <a:xfrm>
            <a:off x="5462588" y="3857626"/>
            <a:ext cx="2347912"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FIRST(TE’)={(, i}</a:t>
            </a:r>
            <a:endParaRPr lang="zh-CN" altLang="en-US" sz="2200" b="1">
              <a:solidFill>
                <a:srgbClr val="FF6600"/>
              </a:solidFill>
              <a:latin typeface="Times New Roman" panose="02020603050405020304" pitchFamily="18" charset="0"/>
            </a:endParaRPr>
          </a:p>
        </p:txBody>
      </p:sp>
      <p:sp>
        <p:nvSpPr>
          <p:cNvPr id="414734" name="Rectangle 14"/>
          <p:cNvSpPr>
            <a:spLocks noChangeArrowheads="1"/>
          </p:cNvSpPr>
          <p:nvPr/>
        </p:nvSpPr>
        <p:spPr bwMode="auto">
          <a:xfrm>
            <a:off x="5467351" y="4340226"/>
            <a:ext cx="23542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FIRST(+TE’)={+}</a:t>
            </a:r>
            <a:endParaRPr lang="zh-CN" altLang="en-US" sz="2200" b="1">
              <a:solidFill>
                <a:srgbClr val="FF6600"/>
              </a:solidFill>
              <a:latin typeface="Times New Roman" panose="02020603050405020304" pitchFamily="18" charset="0"/>
            </a:endParaRPr>
          </a:p>
        </p:txBody>
      </p:sp>
      <p:sp>
        <p:nvSpPr>
          <p:cNvPr id="414735" name="Rectangle 15"/>
          <p:cNvSpPr>
            <a:spLocks noChangeArrowheads="1"/>
          </p:cNvSpPr>
          <p:nvPr/>
        </p:nvSpPr>
        <p:spPr bwMode="auto">
          <a:xfrm>
            <a:off x="5472114" y="4833938"/>
            <a:ext cx="1797287" cy="5155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a:t>
            </a:r>
            <a:r>
              <a:rPr lang="en-US" altLang="zh-CN" b="1">
                <a:solidFill>
                  <a:srgbClr val="FF6600"/>
                </a:solidFill>
              </a:rPr>
              <a:t>ε</a:t>
            </a:r>
            <a:r>
              <a:rPr lang="en-US" altLang="zh-CN" sz="2200" b="1">
                <a:solidFill>
                  <a:srgbClr val="FF6600"/>
                </a:solidFill>
                <a:latin typeface="Times New Roman" panose="02020603050405020304" pitchFamily="18" charset="0"/>
              </a:rPr>
              <a:t>)={</a:t>
            </a:r>
            <a:r>
              <a:rPr lang="en-US" altLang="zh-CN" b="1">
                <a:solidFill>
                  <a:srgbClr val="FF6600"/>
                </a:solidFill>
              </a:rPr>
              <a:t>ε</a:t>
            </a:r>
            <a:r>
              <a:rPr lang="en-US" altLang="zh-CN" sz="2200" b="1">
                <a:solidFill>
                  <a:srgbClr val="FF6600"/>
                </a:solidFill>
                <a:latin typeface="Times New Roman" panose="02020603050405020304" pitchFamily="18" charset="0"/>
              </a:rPr>
              <a:t>}</a:t>
            </a:r>
            <a:endParaRPr lang="zh-CN" altLang="en-US" sz="2200" b="1">
              <a:solidFill>
                <a:srgbClr val="FF6600"/>
              </a:solidFill>
              <a:latin typeface="Times New Roman" panose="02020603050405020304" pitchFamily="18" charset="0"/>
            </a:endParaRPr>
          </a:p>
        </p:txBody>
      </p:sp>
      <p:sp>
        <p:nvSpPr>
          <p:cNvPr id="414736" name="Rectangle 16"/>
          <p:cNvSpPr>
            <a:spLocks noChangeArrowheads="1"/>
          </p:cNvSpPr>
          <p:nvPr/>
        </p:nvSpPr>
        <p:spPr bwMode="auto">
          <a:xfrm>
            <a:off x="5472114" y="5356226"/>
            <a:ext cx="233362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FIRST(FT’)={(, i}</a:t>
            </a:r>
            <a:endParaRPr lang="zh-CN" altLang="en-US" sz="2200" b="1">
              <a:solidFill>
                <a:srgbClr val="FF6600"/>
              </a:solidFill>
              <a:latin typeface="Times New Roman" panose="02020603050405020304" pitchFamily="18" charset="0"/>
            </a:endParaRPr>
          </a:p>
        </p:txBody>
      </p:sp>
      <p:sp>
        <p:nvSpPr>
          <p:cNvPr id="414737" name="Rectangle 17"/>
          <p:cNvSpPr>
            <a:spLocks noChangeArrowheads="1"/>
          </p:cNvSpPr>
          <p:nvPr/>
        </p:nvSpPr>
        <p:spPr bwMode="auto">
          <a:xfrm>
            <a:off x="8072439" y="3851276"/>
            <a:ext cx="23018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FIRST(*FT’)={*}</a:t>
            </a:r>
            <a:endParaRPr lang="zh-CN" altLang="en-US" sz="2200" b="1">
              <a:solidFill>
                <a:srgbClr val="FF6600"/>
              </a:solidFill>
              <a:latin typeface="Times New Roman" panose="02020603050405020304" pitchFamily="18" charset="0"/>
            </a:endParaRPr>
          </a:p>
        </p:txBody>
      </p:sp>
      <p:sp>
        <p:nvSpPr>
          <p:cNvPr id="414738" name="Rectangle 18"/>
          <p:cNvSpPr>
            <a:spLocks noChangeArrowheads="1"/>
          </p:cNvSpPr>
          <p:nvPr/>
        </p:nvSpPr>
        <p:spPr bwMode="auto">
          <a:xfrm>
            <a:off x="8077200" y="4367214"/>
            <a:ext cx="2038350"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FIRST((E))={(}</a:t>
            </a:r>
            <a:endParaRPr lang="zh-CN" altLang="en-US" sz="2200" b="1">
              <a:solidFill>
                <a:srgbClr val="FF6600"/>
              </a:solidFill>
              <a:latin typeface="Times New Roman" panose="02020603050405020304" pitchFamily="18" charset="0"/>
            </a:endParaRPr>
          </a:p>
        </p:txBody>
      </p:sp>
      <p:sp>
        <p:nvSpPr>
          <p:cNvPr id="414739" name="Rectangle 19"/>
          <p:cNvSpPr>
            <a:spLocks noChangeArrowheads="1"/>
          </p:cNvSpPr>
          <p:nvPr/>
        </p:nvSpPr>
        <p:spPr bwMode="auto">
          <a:xfrm>
            <a:off x="8093075" y="4849814"/>
            <a:ext cx="1727200"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200" b="1">
                <a:solidFill>
                  <a:srgbClr val="FF6600"/>
                </a:solidFill>
                <a:latin typeface="Times New Roman" panose="02020603050405020304" pitchFamily="18" charset="0"/>
              </a:rPr>
              <a:t>FIRST(i)={i}</a:t>
            </a:r>
            <a:endParaRPr lang="zh-CN" altLang="en-US" sz="2200" b="1">
              <a:solidFill>
                <a:srgbClr val="FF6600"/>
              </a:solidFill>
              <a:latin typeface="Times New Roman" panose="02020603050405020304" pitchFamily="18" charset="0"/>
            </a:endParaRPr>
          </a:p>
        </p:txBody>
      </p:sp>
    </p:spTree>
    <p:extLst>
      <p:ext uri="{BB962C8B-B14F-4D97-AF65-F5344CB8AC3E}">
        <p14:creationId xmlns:p14="http://schemas.microsoft.com/office/powerpoint/2010/main" val="3639087656"/>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74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1574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5748"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15762" name="Rectangle 3"/>
          <p:cNvSpPr>
            <a:spLocks noChangeArrowheads="1"/>
          </p:cNvSpPr>
          <p:nvPr/>
        </p:nvSpPr>
        <p:spPr bwMode="auto">
          <a:xfrm>
            <a:off x="1879600" y="2201863"/>
            <a:ext cx="8426450" cy="324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90000"/>
              </a:lnSpc>
              <a:buFont typeface="Wingdings" panose="05000000000000000000" pitchFamily="2" charset="2"/>
              <a:buNone/>
            </a:pPr>
            <a:endParaRPr lang="zh-CN" altLang="en-US" sz="2400" b="1">
              <a:latin typeface="Times New Roman" panose="02020603050405020304" pitchFamily="18" charset="0"/>
              <a:ea typeface="楷体_GB2312" pitchFamily="49" charset="-122"/>
            </a:endParaRPr>
          </a:p>
        </p:txBody>
      </p:sp>
      <p:sp>
        <p:nvSpPr>
          <p:cNvPr id="415763" name="Rectangle 19"/>
          <p:cNvSpPr>
            <a:spLocks noChangeArrowheads="1"/>
          </p:cNvSpPr>
          <p:nvPr/>
        </p:nvSpPr>
        <p:spPr bwMode="auto">
          <a:xfrm>
            <a:off x="1863726" y="2062164"/>
            <a:ext cx="8253413" cy="2701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400" b="1" dirty="0">
                <a:effectLst>
                  <a:outerShdw blurRad="38100" dist="38100" dir="2700000" algn="tl">
                    <a:srgbClr val="000000"/>
                  </a:outerShdw>
                </a:effectLst>
                <a:latin typeface="Times New Roman" panose="02020603050405020304" pitchFamily="18" charset="0"/>
              </a:rPr>
              <a:t>假定</a:t>
            </a:r>
            <a:r>
              <a:rPr lang="en-US" altLang="zh-CN" sz="2400" b="1" dirty="0">
                <a:effectLst>
                  <a:outerShdw blurRad="38100" dist="38100" dir="2700000" algn="tl">
                    <a:srgbClr val="000000"/>
                  </a:outerShdw>
                </a:effectLst>
                <a:latin typeface="Times New Roman" panose="02020603050405020304" pitchFamily="18" charset="0"/>
              </a:rPr>
              <a:t>E</a:t>
            </a:r>
            <a:r>
              <a:rPr lang="zh-CN" altLang="en-US" sz="2400" b="1" dirty="0">
                <a:effectLst>
                  <a:outerShdw blurRad="38100" dist="38100" dir="2700000" algn="tl">
                    <a:srgbClr val="000000"/>
                  </a:outerShdw>
                </a:effectLst>
                <a:latin typeface="Times New Roman" panose="02020603050405020304" pitchFamily="18" charset="0"/>
              </a:rPr>
              <a:t>是文法</a:t>
            </a:r>
            <a:r>
              <a:rPr lang="en-US" altLang="zh-CN" sz="2400" b="1" dirty="0">
                <a:effectLst>
                  <a:outerShdw blurRad="38100" dist="38100" dir="2700000" algn="tl">
                    <a:srgbClr val="000000"/>
                  </a:outerShdw>
                </a:effectLst>
                <a:latin typeface="Times New Roman" panose="02020603050405020304" pitchFamily="18" charset="0"/>
              </a:rPr>
              <a:t>G</a:t>
            </a:r>
            <a:r>
              <a:rPr lang="zh-CN" altLang="en-US" sz="2400" b="1" dirty="0">
                <a:effectLst>
                  <a:outerShdw blurRad="38100" dist="38100" dir="2700000" algn="tl">
                    <a:srgbClr val="000000"/>
                  </a:outerShdw>
                </a:effectLst>
                <a:latin typeface="Times New Roman" panose="02020603050405020304" pitchFamily="18" charset="0"/>
              </a:rPr>
              <a:t>的开始符号，对于文法</a:t>
            </a:r>
            <a:r>
              <a:rPr lang="en-US" altLang="zh-CN" sz="2400" b="1" dirty="0">
                <a:effectLst>
                  <a:outerShdw blurRad="38100" dist="38100" dir="2700000" algn="tl">
                    <a:srgbClr val="000000"/>
                  </a:outerShdw>
                </a:effectLst>
                <a:latin typeface="Times New Roman" panose="02020603050405020304" pitchFamily="18" charset="0"/>
              </a:rPr>
              <a:t>G</a:t>
            </a:r>
            <a:r>
              <a:rPr lang="zh-CN" altLang="en-US" sz="2400" b="1" dirty="0">
                <a:effectLst>
                  <a:outerShdw blurRad="38100" dist="38100" dir="2700000" algn="tl">
                    <a:srgbClr val="000000"/>
                  </a:outerShdw>
                </a:effectLst>
                <a:latin typeface="Times New Roman" panose="02020603050405020304" pitchFamily="18" charset="0"/>
              </a:rPr>
              <a:t>的任何非终结符</a:t>
            </a:r>
            <a:r>
              <a:rPr lang="en-US" altLang="zh-CN" sz="2400" b="1" dirty="0">
                <a:effectLst>
                  <a:outerShdw blurRad="38100" dist="38100" dir="2700000" algn="tl">
                    <a:srgbClr val="000000"/>
                  </a:outerShdw>
                </a:effectLst>
                <a:latin typeface="Times New Roman" panose="02020603050405020304" pitchFamily="18" charset="0"/>
              </a:rPr>
              <a:t>A</a:t>
            </a:r>
            <a:r>
              <a:rPr lang="zh-CN" altLang="en-US" sz="2400" b="1" dirty="0">
                <a:effectLst>
                  <a:outerShdw blurRad="38100" dist="38100" dir="2700000" algn="tl">
                    <a:srgbClr val="000000"/>
                  </a:outerShdw>
                </a:effectLst>
                <a:latin typeface="Times New Roman" panose="02020603050405020304" pitchFamily="18" charset="0"/>
              </a:rPr>
              <a:t>，我们定义</a:t>
            </a:r>
            <a:r>
              <a:rPr lang="en-US" altLang="zh-CN" sz="2400" b="1" dirty="0">
                <a:effectLst>
                  <a:outerShdw blurRad="38100" dist="38100" dir="2700000" algn="tl">
                    <a:srgbClr val="000000"/>
                  </a:outerShdw>
                </a:effectLst>
                <a:latin typeface="Times New Roman" panose="02020603050405020304" pitchFamily="18" charset="0"/>
              </a:rPr>
              <a:t>——</a:t>
            </a:r>
          </a:p>
          <a:p>
            <a:pPr algn="just">
              <a:lnSpc>
                <a:spcPct val="125000"/>
              </a:lnSpc>
            </a:pPr>
            <a:r>
              <a:rPr lang="zh-CN" altLang="en-US" sz="2400" b="1" dirty="0">
                <a:effectLst>
                  <a:outerShdw blurRad="38100" dist="38100" dir="2700000" algn="tl">
                    <a:srgbClr val="000000"/>
                  </a:outerShdw>
                </a:effectLst>
                <a:latin typeface="Times New Roman" panose="02020603050405020304" pitchFamily="18" charset="0"/>
              </a:rPr>
              <a:t> </a:t>
            </a:r>
            <a:r>
              <a:rPr lang="zh-CN" altLang="en-US" sz="1400" b="1" dirty="0">
                <a:effectLst>
                  <a:outerShdw blurRad="38100" dist="38100" dir="2700000" algn="tl">
                    <a:srgbClr val="000000"/>
                  </a:outerShdw>
                </a:effectLst>
                <a:latin typeface="Times New Roman" panose="02020603050405020304" pitchFamily="18" charset="0"/>
              </a:rPr>
              <a:t>  </a:t>
            </a:r>
          </a:p>
          <a:p>
            <a:pPr algn="ctr">
              <a:lnSpc>
                <a:spcPct val="125000"/>
              </a:lnSpc>
            </a:pP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FOLLOW(A)={ a | E </a:t>
            </a:r>
            <a:r>
              <a:rPr lang="en-US" altLang="zh-CN" sz="2800" b="1" dirty="0">
                <a:solidFill>
                  <a:srgbClr val="011893"/>
                </a:solidFill>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*…Aa…, a ∈V</a:t>
            </a:r>
            <a:r>
              <a:rPr lang="en-US" altLang="zh-CN" sz="2800" b="1" baseline="-25000" dirty="0">
                <a:solidFill>
                  <a:srgbClr val="011893"/>
                </a:solidFill>
                <a:latin typeface="Times New Roman" panose="02020603050405020304" pitchFamily="18" charset="0"/>
              </a:rPr>
              <a:t>T </a:t>
            </a: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a:t>
            </a:r>
          </a:p>
          <a:p>
            <a:pPr algn="just">
              <a:lnSpc>
                <a:spcPct val="125000"/>
              </a:lnSpc>
            </a:pPr>
            <a:endParaRPr lang="en-US" altLang="zh-CN" sz="1300" b="1" dirty="0">
              <a:effectLst>
                <a:outerShdw blurRad="38100" dist="38100" dir="2700000" algn="tl">
                  <a:srgbClr val="000000"/>
                </a:outerShdw>
              </a:effectLst>
              <a:latin typeface="Times New Roman" panose="02020603050405020304" pitchFamily="18" charset="0"/>
            </a:endParaRPr>
          </a:p>
          <a:p>
            <a:pPr algn="just">
              <a:lnSpc>
                <a:spcPct val="125000"/>
              </a:lnSpc>
            </a:pPr>
            <a:r>
              <a:rPr lang="zh-CN" altLang="en-US" sz="2400" b="1" dirty="0">
                <a:effectLst>
                  <a:outerShdw blurRad="38100" dist="38100" dir="2700000" algn="tl">
                    <a:srgbClr val="000000"/>
                  </a:outerShdw>
                </a:effectLst>
                <a:latin typeface="Times New Roman" panose="02020603050405020304" pitchFamily="18" charset="0"/>
              </a:rPr>
              <a:t>特别是，</a:t>
            </a:r>
            <a:r>
              <a:rPr lang="zh-CN" altLang="en-US" sz="2400" b="1" dirty="0" smtClean="0">
                <a:effectLst>
                  <a:outerShdw blurRad="38100" dist="38100" dir="2700000" algn="tl">
                    <a:srgbClr val="000000"/>
                  </a:outerShdw>
                </a:effectLst>
                <a:latin typeface="Times New Roman" panose="02020603050405020304" pitchFamily="18" charset="0"/>
              </a:rPr>
              <a:t>若</a:t>
            </a:r>
            <a:r>
              <a:rPr lang="en-US" altLang="zh-CN" sz="2400" b="1" dirty="0" smtClean="0">
                <a:effectLst>
                  <a:outerShdw blurRad="38100" dist="38100" dir="2700000" algn="tl">
                    <a:srgbClr val="000000"/>
                  </a:outerShdw>
                </a:effectLst>
                <a:latin typeface="Times New Roman" panose="02020603050405020304" pitchFamily="18" charset="0"/>
              </a:rPr>
              <a:t>E</a:t>
            </a:r>
            <a:r>
              <a:rPr lang="en-US" altLang="zh-CN" sz="24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400" b="1" dirty="0">
                <a:effectLst>
                  <a:outerShdw blurRad="38100" dist="38100" dir="2700000" algn="tl">
                    <a:srgbClr val="000000"/>
                  </a:outerShdw>
                </a:effectLst>
                <a:latin typeface="Times New Roman" panose="02020603050405020304" pitchFamily="18" charset="0"/>
              </a:rPr>
              <a:t>*…A</a:t>
            </a:r>
            <a:r>
              <a:rPr lang="zh-CN" altLang="en-US" sz="2400" b="1" dirty="0">
                <a:effectLst>
                  <a:outerShdw blurRad="38100" dist="38100" dir="2700000" algn="tl">
                    <a:srgbClr val="000000"/>
                  </a:outerShdw>
                </a:effectLst>
                <a:latin typeface="Times New Roman" panose="02020603050405020304" pitchFamily="18" charset="0"/>
              </a:rPr>
              <a:t>，则规定</a:t>
            </a:r>
            <a:r>
              <a:rPr lang="en-US" altLang="zh-CN" sz="2400" b="1" dirty="0">
                <a:effectLst>
                  <a:outerShdw blurRad="38100" dist="38100" dir="2700000" algn="tl">
                    <a:srgbClr val="000000"/>
                  </a:outerShdw>
                </a:effectLst>
                <a:latin typeface="Times New Roman" panose="02020603050405020304" pitchFamily="18" charset="0"/>
              </a:rPr>
              <a:t>#∈FOLLOW(A)</a:t>
            </a:r>
          </a:p>
        </p:txBody>
      </p:sp>
      <p:sp>
        <p:nvSpPr>
          <p:cNvPr id="3" name="矩形 2"/>
          <p:cNvSpPr/>
          <p:nvPr/>
        </p:nvSpPr>
        <p:spPr>
          <a:xfrm>
            <a:off x="2171700" y="5477302"/>
            <a:ext cx="8782050" cy="461665"/>
          </a:xfrm>
          <a:prstGeom prst="rect">
            <a:avLst/>
          </a:prstGeom>
        </p:spPr>
        <p:txBody>
          <a:bodyPr wrap="square">
            <a:spAutoFit/>
          </a:bodyPr>
          <a:lstStyle/>
          <a:p>
            <a:r>
              <a:rPr lang="en-US" altLang="zh-CN" sz="2400" b="1" dirty="0">
                <a:solidFill>
                  <a:srgbClr val="011893"/>
                </a:solidFill>
                <a:latin typeface="Times New Roman" panose="02020603050405020304" pitchFamily="18" charset="0"/>
              </a:rPr>
              <a:t>FOLLOW(A)</a:t>
            </a:r>
            <a:r>
              <a:rPr lang="zh-CN" altLang="en-US" sz="2400" b="1" dirty="0">
                <a:solidFill>
                  <a:srgbClr val="011893"/>
                </a:solidFill>
                <a:latin typeface="Times New Roman" panose="02020603050405020304" pitchFamily="18" charset="0"/>
              </a:rPr>
              <a:t>是指在任何句型中，紧跟在</a:t>
            </a:r>
            <a:r>
              <a:rPr lang="en-US" altLang="zh-CN" sz="2400" b="1" dirty="0">
                <a:solidFill>
                  <a:srgbClr val="011893"/>
                </a:solidFill>
                <a:latin typeface="Times New Roman" panose="02020603050405020304" pitchFamily="18" charset="0"/>
              </a:rPr>
              <a:t>A</a:t>
            </a:r>
            <a:r>
              <a:rPr lang="zh-CN" altLang="en-US" sz="2400" b="1" dirty="0">
                <a:solidFill>
                  <a:srgbClr val="011893"/>
                </a:solidFill>
                <a:latin typeface="Times New Roman" panose="02020603050405020304" pitchFamily="18" charset="0"/>
              </a:rPr>
              <a:t>后面的终结符或</a:t>
            </a:r>
            <a:r>
              <a:rPr lang="en-US" altLang="zh-CN" sz="2400" b="1" dirty="0">
                <a:solidFill>
                  <a:srgbClr val="011893"/>
                </a:solidFill>
                <a:latin typeface="Times New Roman" panose="02020603050405020304" pitchFamily="18" charset="0"/>
              </a:rPr>
              <a:t>#</a:t>
            </a:r>
            <a:endParaRPr lang="zh-CN" altLang="en-US" dirty="0">
              <a:solidFill>
                <a:srgbClr val="011893"/>
              </a:solidFill>
            </a:endParaRPr>
          </a:p>
        </p:txBody>
      </p:sp>
    </p:spTree>
    <p:extLst>
      <p:ext uri="{BB962C8B-B14F-4D97-AF65-F5344CB8AC3E}">
        <p14:creationId xmlns:p14="http://schemas.microsoft.com/office/powerpoint/2010/main" val="3415369800"/>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1881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8820"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18821" name="Rectangle 3"/>
          <p:cNvSpPr>
            <a:spLocks noChangeArrowheads="1"/>
          </p:cNvSpPr>
          <p:nvPr/>
        </p:nvSpPr>
        <p:spPr bwMode="auto">
          <a:xfrm>
            <a:off x="1854200" y="2265363"/>
            <a:ext cx="8426450" cy="324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90000"/>
              </a:lnSpc>
              <a:buFont typeface="Wingdings" panose="05000000000000000000" pitchFamily="2" charset="2"/>
              <a:buNone/>
            </a:pPr>
            <a:endParaRPr lang="zh-CN" altLang="en-US" sz="2400" b="1">
              <a:latin typeface="Times New Roman" panose="02020603050405020304" pitchFamily="18" charset="0"/>
              <a:ea typeface="楷体_GB2312" pitchFamily="49" charset="-122"/>
            </a:endParaRPr>
          </a:p>
        </p:txBody>
      </p:sp>
      <p:sp>
        <p:nvSpPr>
          <p:cNvPr id="418823"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18824" name="Rectangle 8"/>
          <p:cNvSpPr>
            <a:spLocks noChangeArrowheads="1"/>
          </p:cNvSpPr>
          <p:nvPr/>
        </p:nvSpPr>
        <p:spPr bwMode="auto">
          <a:xfrm>
            <a:off x="1752600" y="2022476"/>
            <a:ext cx="8890000" cy="416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300" b="1" dirty="0">
                <a:effectLst>
                  <a:outerShdw blurRad="38100" dist="38100" dir="2700000" algn="tl">
                    <a:srgbClr val="000000"/>
                  </a:outerShdw>
                </a:effectLst>
                <a:latin typeface="Times New Roman" panose="02020603050405020304" pitchFamily="18" charset="0"/>
              </a:rPr>
              <a:t>       对文法</a:t>
            </a:r>
            <a:r>
              <a:rPr lang="zh-CN" altLang="en-US" sz="2300" b="1" dirty="0">
                <a:solidFill>
                  <a:srgbClr val="011893"/>
                </a:solidFill>
                <a:latin typeface="Times New Roman" panose="02020603050405020304" pitchFamily="18" charset="0"/>
              </a:rPr>
              <a:t>中每个</a:t>
            </a:r>
            <a:r>
              <a:rPr lang="zh-CN" altLang="en-US" sz="2300" b="1" dirty="0" smtClean="0">
                <a:solidFill>
                  <a:srgbClr val="011893"/>
                </a:solidFill>
                <a:latin typeface="Times New Roman" panose="02020603050405020304" pitchFamily="18" charset="0"/>
              </a:rPr>
              <a:t>非终结符</a:t>
            </a:r>
            <a:r>
              <a:rPr lang="en-US" altLang="zh-CN" sz="2300" b="1" dirty="0" smtClean="0">
                <a:solidFill>
                  <a:srgbClr val="011893"/>
                </a:solidFill>
                <a:latin typeface="Times New Roman" panose="02020603050405020304" pitchFamily="18" charset="0"/>
              </a:rPr>
              <a:t>B</a:t>
            </a:r>
            <a:r>
              <a:rPr lang="zh-CN" altLang="en-US" sz="2300" b="1" dirty="0" smtClean="0">
                <a:solidFill>
                  <a:srgbClr val="011893"/>
                </a:solidFill>
                <a:latin typeface="Times New Roman" panose="02020603050405020304" pitchFamily="18" charset="0"/>
              </a:rPr>
              <a:t>，</a:t>
            </a:r>
            <a:r>
              <a:rPr lang="zh-CN" altLang="en-US" sz="2300" b="1" dirty="0">
                <a:solidFill>
                  <a:srgbClr val="011893"/>
                </a:solidFill>
                <a:latin typeface="Times New Roman" panose="02020603050405020304" pitchFamily="18" charset="0"/>
              </a:rPr>
              <a:t>为了构造</a:t>
            </a:r>
            <a:r>
              <a:rPr lang="en-US" altLang="zh-CN" sz="2300" b="1" dirty="0" smtClean="0">
                <a:solidFill>
                  <a:srgbClr val="011893"/>
                </a:solidFill>
                <a:latin typeface="Times New Roman" panose="02020603050405020304" pitchFamily="18" charset="0"/>
              </a:rPr>
              <a:t>FOLLOW(B)</a:t>
            </a:r>
            <a:r>
              <a:rPr lang="zh-CN" altLang="en-US" sz="2300" b="1" dirty="0">
                <a:solidFill>
                  <a:srgbClr val="011893"/>
                </a:solidFill>
                <a:latin typeface="Times New Roman" panose="02020603050405020304" pitchFamily="18" charset="0"/>
              </a:rPr>
              <a:t>，可反复应用如下规则，直到</a:t>
            </a:r>
            <a:r>
              <a:rPr lang="zh-CN" altLang="en-US" sz="2300" b="1" dirty="0">
                <a:effectLst>
                  <a:outerShdw blurRad="38100" dist="38100" dir="2700000" algn="tl">
                    <a:srgbClr val="000000"/>
                  </a:outerShdw>
                </a:effectLst>
                <a:latin typeface="Times New Roman" panose="02020603050405020304" pitchFamily="18" charset="0"/>
              </a:rPr>
              <a:t>每个</a:t>
            </a:r>
            <a:r>
              <a:rPr lang="en-US" altLang="zh-CN" sz="2300" b="1" dirty="0">
                <a:effectLst>
                  <a:outerShdw blurRad="38100" dist="38100" dir="2700000" algn="tl">
                    <a:srgbClr val="000000"/>
                  </a:outerShdw>
                </a:effectLst>
                <a:latin typeface="Times New Roman" panose="02020603050405020304" pitchFamily="18" charset="0"/>
              </a:rPr>
              <a:t>FOLLOW</a:t>
            </a:r>
            <a:r>
              <a:rPr lang="zh-CN" altLang="en-US" sz="2300" b="1" dirty="0">
                <a:effectLst>
                  <a:outerShdw blurRad="38100" dist="38100" dir="2700000" algn="tl">
                    <a:srgbClr val="000000"/>
                  </a:outerShdw>
                </a:effectLst>
                <a:latin typeface="Times New Roman" panose="02020603050405020304" pitchFamily="18" charset="0"/>
              </a:rPr>
              <a:t>集不再扩大为止</a:t>
            </a:r>
            <a:r>
              <a:rPr lang="en-US" altLang="zh-CN" sz="2300" b="1" dirty="0">
                <a:effectLst>
                  <a:outerShdw blurRad="38100" dist="38100" dir="2700000" algn="tl">
                    <a:srgbClr val="000000"/>
                  </a:outerShdw>
                </a:effectLst>
                <a:latin typeface="Times New Roman" panose="02020603050405020304" pitchFamily="18" charset="0"/>
              </a:rPr>
              <a:t>——</a:t>
            </a:r>
          </a:p>
          <a:p>
            <a:pPr algn="just">
              <a:lnSpc>
                <a:spcPct val="125000"/>
              </a:lnSpc>
            </a:pPr>
            <a:endParaRPr lang="en-US" altLang="zh-CN" sz="1000" b="1" dirty="0">
              <a:effectLst>
                <a:outerShdw blurRad="38100" dist="38100" dir="2700000" algn="tl">
                  <a:srgbClr val="000000"/>
                </a:outerShdw>
              </a:effectLst>
              <a:latin typeface="Times New Roman" panose="02020603050405020304" pitchFamily="18" charset="0"/>
            </a:endParaRPr>
          </a:p>
          <a:p>
            <a:pPr algn="just">
              <a:lnSpc>
                <a:spcPct val="125000"/>
              </a:lnSpc>
            </a:pPr>
            <a:r>
              <a:rPr lang="en-US" altLang="zh-CN" sz="2300" b="1" dirty="0">
                <a:latin typeface="Times New Roman" panose="02020603050405020304" pitchFamily="18" charset="0"/>
              </a:rPr>
              <a:t>1</a:t>
            </a:r>
            <a:r>
              <a:rPr lang="zh-CN" altLang="en-US" sz="2300" b="1" dirty="0">
                <a:latin typeface="Times New Roman" panose="02020603050405020304" pitchFamily="18" charset="0"/>
              </a:rPr>
              <a:t>、对于文法的开始符号</a:t>
            </a:r>
            <a:r>
              <a:rPr lang="en-US" altLang="zh-CN" sz="2300" b="1" dirty="0">
                <a:latin typeface="Times New Roman" panose="02020603050405020304" pitchFamily="18" charset="0"/>
              </a:rPr>
              <a:t>E</a:t>
            </a:r>
            <a:r>
              <a:rPr lang="zh-CN" altLang="en-US" sz="2300" b="1" dirty="0">
                <a:latin typeface="Times New Roman" panose="02020603050405020304" pitchFamily="18" charset="0"/>
              </a:rPr>
              <a:t>，令</a:t>
            </a:r>
            <a:r>
              <a:rPr lang="en-US" altLang="zh-CN" sz="2300" b="1" dirty="0">
                <a:latin typeface="Times New Roman" panose="02020603050405020304" pitchFamily="18" charset="0"/>
              </a:rPr>
              <a:t>#∈FOLLOW(E)</a:t>
            </a:r>
            <a:r>
              <a:rPr lang="zh-CN" altLang="en-US" sz="2300" b="1" dirty="0">
                <a:latin typeface="Times New Roman" panose="02020603050405020304" pitchFamily="18" charset="0"/>
              </a:rPr>
              <a:t>。 </a:t>
            </a:r>
          </a:p>
          <a:p>
            <a:pPr algn="just">
              <a:lnSpc>
                <a:spcPct val="125000"/>
              </a:lnSpc>
            </a:pPr>
            <a:endParaRPr lang="zh-CN" altLang="en-US" sz="1000" b="1" dirty="0">
              <a:latin typeface="Times New Roman" panose="02020603050405020304" pitchFamily="18" charset="0"/>
            </a:endParaRPr>
          </a:p>
          <a:p>
            <a:pPr algn="just">
              <a:lnSpc>
                <a:spcPct val="125000"/>
              </a:lnSpc>
            </a:pPr>
            <a:r>
              <a:rPr lang="en-US" altLang="zh-CN" sz="2300" b="1" dirty="0">
                <a:latin typeface="Times New Roman" panose="02020603050405020304" pitchFamily="18" charset="0"/>
              </a:rPr>
              <a:t>2</a:t>
            </a:r>
            <a:r>
              <a:rPr lang="zh-CN" altLang="en-US" sz="2300" b="1" dirty="0">
                <a:latin typeface="Times New Roman" panose="02020603050405020304" pitchFamily="18" charset="0"/>
              </a:rPr>
              <a:t>、若文法中有形如</a:t>
            </a:r>
            <a:r>
              <a:rPr lang="en-US" altLang="zh-CN" sz="2300" b="1" dirty="0">
                <a:latin typeface="Times New Roman" panose="02020603050405020304" pitchFamily="18" charset="0"/>
              </a:rPr>
              <a:t>A::=αBβ</a:t>
            </a:r>
            <a:r>
              <a:rPr lang="zh-CN" altLang="en-US" sz="2300" b="1" dirty="0">
                <a:latin typeface="Times New Roman" panose="02020603050405020304" pitchFamily="18" charset="0"/>
              </a:rPr>
              <a:t>的规则，且</a:t>
            </a:r>
            <a:r>
              <a:rPr lang="en-US" altLang="zh-CN" sz="2300" b="1" dirty="0">
                <a:latin typeface="Times New Roman" panose="02020603050405020304" pitchFamily="18" charset="0"/>
              </a:rPr>
              <a:t>β≠ε</a:t>
            </a:r>
            <a:r>
              <a:rPr lang="zh-CN" altLang="en-US" sz="2300" b="1" dirty="0">
                <a:latin typeface="Times New Roman" panose="02020603050405020304" pitchFamily="18" charset="0"/>
              </a:rPr>
              <a:t>，则将</a:t>
            </a:r>
            <a:r>
              <a:rPr lang="en-US" altLang="zh-CN" sz="2300" b="1" dirty="0">
                <a:latin typeface="Times New Roman" panose="02020603050405020304" pitchFamily="18" charset="0"/>
              </a:rPr>
              <a:t>FIRST(β)</a:t>
            </a:r>
          </a:p>
          <a:p>
            <a:pPr algn="just">
              <a:lnSpc>
                <a:spcPct val="125000"/>
              </a:lnSpc>
            </a:pPr>
            <a:r>
              <a:rPr lang="zh-CN" altLang="en-US" sz="2300" b="1" dirty="0">
                <a:latin typeface="Times New Roman" panose="02020603050405020304" pitchFamily="18" charset="0"/>
              </a:rPr>
              <a:t>      中一切非</a:t>
            </a:r>
            <a:r>
              <a:rPr lang="en-US" altLang="zh-CN" sz="2300" b="1" dirty="0">
                <a:latin typeface="Times New Roman" panose="02020603050405020304" pitchFamily="18" charset="0"/>
              </a:rPr>
              <a:t>ε</a:t>
            </a:r>
            <a:r>
              <a:rPr lang="zh-CN" altLang="en-US" sz="2300" b="1" dirty="0">
                <a:latin typeface="Times New Roman" panose="02020603050405020304" pitchFamily="18" charset="0"/>
              </a:rPr>
              <a:t>符号加进</a:t>
            </a:r>
            <a:r>
              <a:rPr lang="en-US" altLang="zh-CN" sz="2300" b="1" dirty="0">
                <a:latin typeface="Times New Roman" panose="02020603050405020304" pitchFamily="18" charset="0"/>
              </a:rPr>
              <a:t>FOLLOW(B)</a:t>
            </a:r>
            <a:r>
              <a:rPr lang="zh-CN" altLang="en-US" sz="2300" b="1" dirty="0">
                <a:latin typeface="Times New Roman" panose="02020603050405020304" pitchFamily="18" charset="0"/>
              </a:rPr>
              <a:t>中。</a:t>
            </a:r>
            <a:r>
              <a:rPr lang="zh-CN" altLang="en-US" sz="2300" dirty="0">
                <a:latin typeface="Times New Roman" panose="02020603050405020304" pitchFamily="18" charset="0"/>
              </a:rPr>
              <a:t> </a:t>
            </a:r>
          </a:p>
          <a:p>
            <a:pPr algn="just">
              <a:lnSpc>
                <a:spcPct val="125000"/>
              </a:lnSpc>
            </a:pPr>
            <a:endParaRPr lang="zh-CN" altLang="en-US" sz="1000" dirty="0">
              <a:latin typeface="Times New Roman" panose="02020603050405020304" pitchFamily="18" charset="0"/>
            </a:endParaRPr>
          </a:p>
          <a:p>
            <a:pPr algn="just">
              <a:lnSpc>
                <a:spcPct val="125000"/>
              </a:lnSpc>
            </a:pPr>
            <a:r>
              <a:rPr lang="en-US" altLang="zh-CN" sz="2300" b="1" dirty="0">
                <a:latin typeface="Times New Roman" panose="02020603050405020304" pitchFamily="18" charset="0"/>
              </a:rPr>
              <a:t>3</a:t>
            </a:r>
            <a:r>
              <a:rPr lang="zh-CN" altLang="en-US" sz="2300" b="1" dirty="0">
                <a:latin typeface="Times New Roman" panose="02020603050405020304" pitchFamily="18" charset="0"/>
              </a:rPr>
              <a:t>、若文法中有形如Ａ</a:t>
            </a:r>
            <a:r>
              <a:rPr lang="en-US" altLang="zh-CN" sz="2300" b="1" dirty="0">
                <a:latin typeface="Times New Roman" panose="02020603050405020304" pitchFamily="18" charset="0"/>
              </a:rPr>
              <a:t>::=αB </a:t>
            </a:r>
            <a:r>
              <a:rPr lang="zh-CN" altLang="en-US" sz="2300" b="1" dirty="0">
                <a:latin typeface="Times New Roman" panose="02020603050405020304" pitchFamily="18" charset="0"/>
              </a:rPr>
              <a:t>或 </a:t>
            </a:r>
            <a:r>
              <a:rPr lang="en-US" altLang="zh-CN" sz="2300" b="1" dirty="0">
                <a:latin typeface="Times New Roman" panose="02020603050405020304" pitchFamily="18" charset="0"/>
              </a:rPr>
              <a:t>A::=αBβ</a:t>
            </a:r>
            <a:r>
              <a:rPr lang="zh-CN" altLang="en-US" sz="2300" b="1" dirty="0">
                <a:latin typeface="Times New Roman" panose="02020603050405020304" pitchFamily="18" charset="0"/>
              </a:rPr>
              <a:t>的规则，且</a:t>
            </a:r>
            <a:r>
              <a:rPr lang="en-US" altLang="zh-CN" sz="2300" b="1" dirty="0">
                <a:latin typeface="Times New Roman" panose="02020603050405020304" pitchFamily="18" charset="0"/>
              </a:rPr>
              <a:t>β</a:t>
            </a:r>
            <a:r>
              <a:rPr lang="en-US" altLang="zh-CN" sz="2300" b="1" dirty="0">
                <a:latin typeface="Times New Roman" panose="02020603050405020304" pitchFamily="18" charset="0"/>
                <a:sym typeface="Symbol" panose="05050102010706020507" pitchFamily="18" charset="2"/>
              </a:rPr>
              <a:t></a:t>
            </a:r>
            <a:r>
              <a:rPr lang="en-US" altLang="zh-CN" sz="2300" b="1" dirty="0">
                <a:latin typeface="Times New Roman" panose="02020603050405020304" pitchFamily="18" charset="0"/>
              </a:rPr>
              <a:t>*ε</a:t>
            </a:r>
            <a:r>
              <a:rPr lang="zh-CN" altLang="en-US" sz="2300" b="1" dirty="0">
                <a:latin typeface="Times New Roman" panose="02020603050405020304" pitchFamily="18" charset="0"/>
              </a:rPr>
              <a:t>，则</a:t>
            </a:r>
          </a:p>
          <a:p>
            <a:pPr algn="just">
              <a:lnSpc>
                <a:spcPct val="125000"/>
              </a:lnSpc>
            </a:pPr>
            <a:r>
              <a:rPr lang="en-US" altLang="zh-CN" sz="2300" b="1" dirty="0">
                <a:latin typeface="Times New Roman" panose="02020603050405020304" pitchFamily="18" charset="0"/>
              </a:rPr>
              <a:t>      FOLLOW(A)</a:t>
            </a:r>
            <a:r>
              <a:rPr lang="zh-CN" altLang="en-US" sz="2300" b="1" dirty="0">
                <a:latin typeface="Times New Roman" panose="02020603050405020304" pitchFamily="18" charset="0"/>
              </a:rPr>
              <a:t>中</a:t>
            </a:r>
            <a:r>
              <a:rPr lang="zh-CN" altLang="en-US" sz="2300" b="1" dirty="0" smtClean="0">
                <a:latin typeface="Times New Roman" panose="02020603050405020304" pitchFamily="18" charset="0"/>
              </a:rPr>
              <a:t>全部符</a:t>
            </a:r>
            <a:r>
              <a:rPr lang="zh-CN" altLang="en-US" sz="2300" b="1" dirty="0">
                <a:latin typeface="Times New Roman" panose="02020603050405020304" pitchFamily="18" charset="0"/>
              </a:rPr>
              <a:t>号</a:t>
            </a:r>
            <a:r>
              <a:rPr lang="zh-CN" altLang="en-US" sz="2300" b="1" dirty="0" smtClean="0">
                <a:latin typeface="Times New Roman" panose="02020603050405020304" pitchFamily="18" charset="0"/>
              </a:rPr>
              <a:t>均</a:t>
            </a:r>
            <a:r>
              <a:rPr lang="zh-CN" altLang="en-US" sz="2300" b="1" dirty="0">
                <a:latin typeface="Times New Roman" panose="02020603050405020304" pitchFamily="18" charset="0"/>
              </a:rPr>
              <a:t>属于</a:t>
            </a:r>
            <a:r>
              <a:rPr lang="en-US" altLang="zh-CN" sz="2300" b="1" dirty="0">
                <a:latin typeface="Times New Roman" panose="02020603050405020304" pitchFamily="18" charset="0"/>
              </a:rPr>
              <a:t>FOLLOW(B)</a:t>
            </a:r>
            <a:endParaRPr lang="zh-CN" altLang="en-US" sz="2300" b="1" dirty="0">
              <a:latin typeface="Times New Roman" panose="02020603050405020304" pitchFamily="18" charset="0"/>
            </a:endParaRPr>
          </a:p>
          <a:p>
            <a:pPr algn="just">
              <a:lnSpc>
                <a:spcPct val="125000"/>
              </a:lnSpc>
            </a:pPr>
            <a:endParaRPr lang="zh-CN" altLang="en-US" sz="2300" dirty="0">
              <a:latin typeface="Times New Roman" panose="02020603050405020304" pitchFamily="18" charset="0"/>
            </a:endParaRPr>
          </a:p>
        </p:txBody>
      </p:sp>
    </p:spTree>
    <p:extLst>
      <p:ext uri="{BB962C8B-B14F-4D97-AF65-F5344CB8AC3E}">
        <p14:creationId xmlns:p14="http://schemas.microsoft.com/office/powerpoint/2010/main" val="368550366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8824"/>
                                        </p:tgtEl>
                                        <p:attrNameLst>
                                          <p:attrName>style.visibility</p:attrName>
                                        </p:attrNameLst>
                                      </p:cBhvr>
                                      <p:to>
                                        <p:strVal val="visible"/>
                                      </p:to>
                                    </p:set>
                                    <p:animEffect transition="in" filter="blinds(horizontal)">
                                      <p:cBhvr>
                                        <p:cTn id="7" dur="500"/>
                                        <p:tgtEl>
                                          <p:spTgt spid="4188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8824"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1881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8820"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18821" name="Rectangle 3"/>
          <p:cNvSpPr>
            <a:spLocks noChangeArrowheads="1"/>
          </p:cNvSpPr>
          <p:nvPr/>
        </p:nvSpPr>
        <p:spPr bwMode="auto">
          <a:xfrm>
            <a:off x="1854200" y="2265363"/>
            <a:ext cx="8426450" cy="324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90000"/>
              </a:lnSpc>
              <a:buFont typeface="Wingdings" panose="05000000000000000000" pitchFamily="2" charset="2"/>
              <a:buNone/>
            </a:pPr>
            <a:endParaRPr lang="zh-CN" altLang="en-US" sz="2400" b="1">
              <a:latin typeface="Times New Roman" panose="02020603050405020304" pitchFamily="18" charset="0"/>
              <a:ea typeface="楷体_GB2312" pitchFamily="49" charset="-122"/>
            </a:endParaRPr>
          </a:p>
        </p:txBody>
      </p:sp>
      <p:sp>
        <p:nvSpPr>
          <p:cNvPr id="418823"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18824" name="Rectangle 8"/>
          <p:cNvSpPr>
            <a:spLocks noChangeArrowheads="1"/>
          </p:cNvSpPr>
          <p:nvPr/>
        </p:nvSpPr>
        <p:spPr bwMode="auto">
          <a:xfrm>
            <a:off x="1752600" y="2022476"/>
            <a:ext cx="8890000" cy="275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endParaRPr lang="zh-CN" altLang="en-US" sz="1000" b="1" dirty="0">
              <a:latin typeface="Times New Roman" panose="02020603050405020304" pitchFamily="18" charset="0"/>
            </a:endParaRPr>
          </a:p>
          <a:p>
            <a:pPr algn="just">
              <a:lnSpc>
                <a:spcPct val="125000"/>
              </a:lnSpc>
            </a:pPr>
            <a:r>
              <a:rPr lang="en-US" altLang="zh-CN" sz="2300" b="1" dirty="0">
                <a:latin typeface="Times New Roman" panose="02020603050405020304" pitchFamily="18" charset="0"/>
              </a:rPr>
              <a:t>2</a:t>
            </a:r>
            <a:r>
              <a:rPr lang="zh-CN" altLang="en-US" sz="2300" b="1" dirty="0">
                <a:latin typeface="Times New Roman" panose="02020603050405020304" pitchFamily="18" charset="0"/>
              </a:rPr>
              <a:t>、若文法中有形如</a:t>
            </a:r>
            <a:r>
              <a:rPr lang="en-US" altLang="zh-CN" sz="2300" b="1" dirty="0">
                <a:latin typeface="Times New Roman" panose="02020603050405020304" pitchFamily="18" charset="0"/>
              </a:rPr>
              <a:t>A::=αBβ</a:t>
            </a:r>
            <a:r>
              <a:rPr lang="zh-CN" altLang="en-US" sz="2300" b="1" dirty="0">
                <a:latin typeface="Times New Roman" panose="02020603050405020304" pitchFamily="18" charset="0"/>
              </a:rPr>
              <a:t>的规则，且</a:t>
            </a:r>
            <a:r>
              <a:rPr lang="en-US" altLang="zh-CN" sz="2300" b="1" dirty="0">
                <a:latin typeface="Times New Roman" panose="02020603050405020304" pitchFamily="18" charset="0"/>
              </a:rPr>
              <a:t>β≠ε</a:t>
            </a:r>
            <a:r>
              <a:rPr lang="zh-CN" altLang="en-US" sz="2300" b="1" dirty="0">
                <a:latin typeface="Times New Roman" panose="02020603050405020304" pitchFamily="18" charset="0"/>
              </a:rPr>
              <a:t>，则将</a:t>
            </a:r>
            <a:r>
              <a:rPr lang="en-US" altLang="zh-CN" sz="2300" b="1" dirty="0">
                <a:latin typeface="Times New Roman" panose="02020603050405020304" pitchFamily="18" charset="0"/>
              </a:rPr>
              <a:t>FIRST(β)</a:t>
            </a:r>
          </a:p>
          <a:p>
            <a:pPr algn="just">
              <a:lnSpc>
                <a:spcPct val="125000"/>
              </a:lnSpc>
            </a:pPr>
            <a:r>
              <a:rPr lang="zh-CN" altLang="en-US" sz="2300" b="1" dirty="0">
                <a:latin typeface="Times New Roman" panose="02020603050405020304" pitchFamily="18" charset="0"/>
              </a:rPr>
              <a:t>      中一切非</a:t>
            </a:r>
            <a:r>
              <a:rPr lang="en-US" altLang="zh-CN" sz="2300" b="1" dirty="0">
                <a:latin typeface="Times New Roman" panose="02020603050405020304" pitchFamily="18" charset="0"/>
              </a:rPr>
              <a:t>ε</a:t>
            </a:r>
            <a:r>
              <a:rPr lang="zh-CN" altLang="en-US" sz="2300" b="1" dirty="0">
                <a:latin typeface="Times New Roman" panose="02020603050405020304" pitchFamily="18" charset="0"/>
              </a:rPr>
              <a:t>符号加进</a:t>
            </a:r>
            <a:r>
              <a:rPr lang="en-US" altLang="zh-CN" sz="2300" b="1" dirty="0">
                <a:latin typeface="Times New Roman" panose="02020603050405020304" pitchFamily="18" charset="0"/>
              </a:rPr>
              <a:t>FOLLOW(B)</a:t>
            </a:r>
            <a:r>
              <a:rPr lang="zh-CN" altLang="en-US" sz="2300" b="1" dirty="0">
                <a:latin typeface="Times New Roman" panose="02020603050405020304" pitchFamily="18" charset="0"/>
              </a:rPr>
              <a:t>中。</a:t>
            </a:r>
            <a:r>
              <a:rPr lang="zh-CN" altLang="en-US" sz="2300" dirty="0">
                <a:latin typeface="Times New Roman" panose="02020603050405020304" pitchFamily="18" charset="0"/>
              </a:rPr>
              <a:t> </a:t>
            </a:r>
          </a:p>
          <a:p>
            <a:pPr algn="just">
              <a:lnSpc>
                <a:spcPct val="125000"/>
              </a:lnSpc>
            </a:pPr>
            <a:endParaRPr lang="zh-CN" altLang="en-US" sz="1000" dirty="0">
              <a:latin typeface="Times New Roman" panose="02020603050405020304" pitchFamily="18" charset="0"/>
            </a:endParaRPr>
          </a:p>
          <a:p>
            <a:pPr algn="just">
              <a:lnSpc>
                <a:spcPct val="125000"/>
              </a:lnSpc>
            </a:pPr>
            <a:endParaRPr lang="en-US" altLang="zh-CN" sz="2300" dirty="0" smtClean="0">
              <a:latin typeface="Times New Roman" panose="02020603050405020304" pitchFamily="18" charset="0"/>
            </a:endParaRPr>
          </a:p>
          <a:p>
            <a:pPr algn="just">
              <a:lnSpc>
                <a:spcPct val="125000"/>
              </a:lnSpc>
            </a:pPr>
            <a:r>
              <a:rPr lang="en-US" altLang="zh-CN" sz="2400" b="1" dirty="0" smtClean="0">
                <a:latin typeface="Times New Roman" panose="02020603050405020304" pitchFamily="18" charset="0"/>
                <a:ea typeface="华文楷体" panose="02010600040101010101" pitchFamily="2" charset="-122"/>
              </a:rPr>
              <a:t>FIRST(</a:t>
            </a:r>
            <a:r>
              <a:rPr lang="en-US" altLang="zh-CN" sz="2400" b="1" dirty="0">
                <a:latin typeface="Times New Roman" panose="02020603050405020304" pitchFamily="18" charset="0"/>
              </a:rPr>
              <a:t>β</a:t>
            </a:r>
            <a:r>
              <a:rPr lang="en-US" altLang="zh-CN" sz="2400" b="1" dirty="0" smtClean="0">
                <a:latin typeface="Times New Roman" panose="02020603050405020304" pitchFamily="18" charset="0"/>
                <a:ea typeface="华文楷体" panose="02010600040101010101" pitchFamily="2" charset="-122"/>
              </a:rPr>
              <a:t>)</a:t>
            </a:r>
            <a:r>
              <a:rPr lang="zh-CN" altLang="en-US" sz="2400" dirty="0" smtClean="0">
                <a:latin typeface="Times New Roman" panose="02020603050405020304" pitchFamily="18" charset="0"/>
                <a:ea typeface="华文楷体" panose="02010600040101010101" pitchFamily="2" charset="-122"/>
              </a:rPr>
              <a:t> </a:t>
            </a:r>
            <a:r>
              <a:rPr lang="en-US" altLang="zh-CN" sz="2400" b="1" dirty="0">
                <a:latin typeface="Times New Roman" panose="02020603050405020304" pitchFamily="18" charset="0"/>
                <a:ea typeface="华文楷体" panose="02010600040101010101" pitchFamily="2" charset="-122"/>
              </a:rPr>
              <a:t>= </a:t>
            </a:r>
            <a:r>
              <a:rPr lang="en-US" altLang="zh-CN" sz="2400" b="1" dirty="0" smtClean="0">
                <a:latin typeface="Times New Roman" panose="02020603050405020304" pitchFamily="18" charset="0"/>
                <a:ea typeface="华文楷体" panose="02010600040101010101" pitchFamily="2" charset="-122"/>
              </a:rPr>
              <a:t>{b </a:t>
            </a:r>
            <a:r>
              <a:rPr lang="en-US" altLang="zh-CN" sz="2400" b="1" dirty="0">
                <a:latin typeface="Times New Roman" panose="02020603050405020304" pitchFamily="18" charset="0"/>
                <a:ea typeface="华文楷体" panose="02010600040101010101" pitchFamily="2" charset="-122"/>
              </a:rPr>
              <a:t>| </a:t>
            </a:r>
            <a:r>
              <a:rPr lang="en-US" altLang="zh-CN" sz="2400" b="1" dirty="0">
                <a:latin typeface="Times New Roman" panose="02020603050405020304" pitchFamily="18" charset="0"/>
              </a:rPr>
              <a:t>β</a:t>
            </a:r>
            <a:r>
              <a:rPr lang="en-US" altLang="zh-CN" sz="2400" b="1" dirty="0" smtClean="0">
                <a:latin typeface="Times New Roman" panose="02020603050405020304" pitchFamily="18" charset="0"/>
                <a:ea typeface="华文楷体" panose="02010600040101010101" pitchFamily="2" charset="-122"/>
                <a:sym typeface="Symbol" panose="05050102010706020507" pitchFamily="18" charset="2"/>
              </a:rPr>
              <a:t></a:t>
            </a:r>
            <a:r>
              <a:rPr lang="en-US" altLang="zh-CN" sz="2400" b="1" dirty="0" smtClean="0">
                <a:latin typeface="Times New Roman" panose="02020603050405020304" pitchFamily="18" charset="0"/>
                <a:ea typeface="华文楷体" panose="02010600040101010101" pitchFamily="2" charset="-122"/>
              </a:rPr>
              <a:t>*b…</a:t>
            </a:r>
            <a:r>
              <a:rPr lang="zh-CN" altLang="en-US" sz="2400" b="1" dirty="0" smtClean="0">
                <a:latin typeface="Times New Roman" panose="02020603050405020304" pitchFamily="18" charset="0"/>
                <a:ea typeface="华文楷体" panose="02010600040101010101" pitchFamily="2" charset="-122"/>
              </a:rPr>
              <a:t>，</a:t>
            </a:r>
            <a:r>
              <a:rPr lang="en-US" altLang="zh-CN" sz="2400" b="1" dirty="0" err="1" smtClean="0">
                <a:latin typeface="Times New Roman" panose="02020603050405020304" pitchFamily="18" charset="0"/>
                <a:ea typeface="华文楷体" panose="02010600040101010101" pitchFamily="2" charset="-122"/>
              </a:rPr>
              <a:t>b∈</a:t>
            </a:r>
            <a:r>
              <a:rPr lang="en-US" altLang="zh-CN" sz="2400" b="1" dirty="0" err="1">
                <a:latin typeface="Times New Roman" panose="02020603050405020304" pitchFamily="18" charset="0"/>
                <a:ea typeface="华文楷体" panose="02010600040101010101" pitchFamily="2" charset="-122"/>
              </a:rPr>
              <a:t>V</a:t>
            </a:r>
            <a:r>
              <a:rPr lang="en-US" altLang="zh-CN" sz="2400" b="1" baseline="-25000" dirty="0" err="1">
                <a:latin typeface="Times New Roman" panose="02020603050405020304" pitchFamily="18" charset="0"/>
                <a:ea typeface="华文楷体" panose="02010600040101010101" pitchFamily="2" charset="-122"/>
              </a:rPr>
              <a:t>T</a:t>
            </a:r>
            <a:r>
              <a:rPr lang="en-US" altLang="zh-CN" sz="2400" b="1" dirty="0">
                <a:latin typeface="Times New Roman" panose="02020603050405020304" pitchFamily="18" charset="0"/>
                <a:ea typeface="华文楷体" panose="02010600040101010101" pitchFamily="2" charset="-122"/>
              </a:rPr>
              <a:t>}  </a:t>
            </a:r>
            <a:endParaRPr lang="en-US" altLang="zh-CN" sz="2400" b="1" baseline="-25000" dirty="0">
              <a:latin typeface="Times New Roman" panose="02020603050405020304" pitchFamily="18" charset="0"/>
              <a:ea typeface="华文楷体" panose="02010600040101010101" pitchFamily="2" charset="-122"/>
            </a:endParaRPr>
          </a:p>
          <a:p>
            <a:pPr algn="just">
              <a:lnSpc>
                <a:spcPct val="125000"/>
              </a:lnSpc>
            </a:pPr>
            <a:endParaRPr lang="zh-CN" altLang="en-US" sz="2300" dirty="0">
              <a:latin typeface="Times New Roman" panose="02020603050405020304" pitchFamily="18" charset="0"/>
            </a:endParaRPr>
          </a:p>
        </p:txBody>
      </p:sp>
      <p:sp>
        <p:nvSpPr>
          <p:cNvPr id="2" name="矩形 1"/>
          <p:cNvSpPr/>
          <p:nvPr/>
        </p:nvSpPr>
        <p:spPr>
          <a:xfrm>
            <a:off x="5525971" y="3244334"/>
            <a:ext cx="1719559" cy="369332"/>
          </a:xfrm>
          <a:prstGeom prst="rect">
            <a:avLst/>
          </a:prstGeom>
        </p:spPr>
        <p:txBody>
          <a:bodyPr wrap="square">
            <a:spAutoFit/>
          </a:bodyPr>
          <a:lstStyle/>
          <a:p>
            <a:r>
              <a:rPr lang="en-US" altLang="zh-CN" b="1" dirty="0">
                <a:latin typeface="Times New Roman" panose="02020603050405020304" pitchFamily="18" charset="0"/>
              </a:rPr>
              <a:t>FIRST(β)</a:t>
            </a:r>
            <a:endParaRPr lang="zh-CN" altLang="en-US" dirty="0"/>
          </a:p>
        </p:txBody>
      </p:sp>
      <p:sp>
        <p:nvSpPr>
          <p:cNvPr id="3" name="矩形 2"/>
          <p:cNvSpPr/>
          <p:nvPr/>
        </p:nvSpPr>
        <p:spPr>
          <a:xfrm>
            <a:off x="1934256" y="3224921"/>
            <a:ext cx="2707793" cy="369332"/>
          </a:xfrm>
          <a:prstGeom prst="rect">
            <a:avLst/>
          </a:prstGeom>
        </p:spPr>
        <p:txBody>
          <a:bodyPr wrap="none">
            <a:spAutoFit/>
          </a:bodyPr>
          <a:lstStyle/>
          <a:p>
            <a:pPr>
              <a:spcBef>
                <a:spcPct val="50000"/>
              </a:spcBef>
            </a:pPr>
            <a:r>
              <a:rPr lang="zh-CN" altLang="en-US" b="1" i="1" dirty="0" smtClean="0">
                <a:solidFill>
                  <a:srgbClr val="011893"/>
                </a:solidFill>
                <a:latin typeface="Times New Roman" panose="02020603050405020304" pitchFamily="18" charset="0"/>
                <a:ea typeface="楷体_GB2312" pitchFamily="49" charset="-122"/>
              </a:rPr>
              <a:t>重温</a:t>
            </a:r>
            <a:r>
              <a:rPr lang="en-US" altLang="zh-CN" b="1" i="1" dirty="0" smtClean="0">
                <a:solidFill>
                  <a:srgbClr val="011893"/>
                </a:solidFill>
                <a:latin typeface="Times New Roman" panose="02020603050405020304" pitchFamily="18" charset="0"/>
                <a:ea typeface="楷体_GB2312" pitchFamily="49" charset="-122"/>
              </a:rPr>
              <a:t>FIRST</a:t>
            </a:r>
            <a:r>
              <a:rPr lang="zh-CN" altLang="en-US" b="1" i="1" dirty="0" smtClean="0">
                <a:solidFill>
                  <a:srgbClr val="011893"/>
                </a:solidFill>
                <a:latin typeface="Times New Roman" panose="02020603050405020304" pitchFamily="18" charset="0"/>
                <a:ea typeface="楷体_GB2312" pitchFamily="49" charset="-122"/>
              </a:rPr>
              <a:t>集</a:t>
            </a:r>
            <a:r>
              <a:rPr lang="zh-CN" altLang="en-US" b="1" i="1" dirty="0">
                <a:solidFill>
                  <a:srgbClr val="011893"/>
                </a:solidFill>
                <a:latin typeface="Times New Roman" panose="02020603050405020304" pitchFamily="18" charset="0"/>
                <a:ea typeface="楷体_GB2312" pitchFamily="49" charset="-122"/>
              </a:rPr>
              <a:t>的定义</a:t>
            </a:r>
            <a:r>
              <a:rPr lang="en-US" altLang="zh-CN" b="1" i="1" dirty="0">
                <a:solidFill>
                  <a:srgbClr val="011893"/>
                </a:solidFill>
                <a:latin typeface="Times New Roman" panose="02020603050405020304" pitchFamily="18" charset="0"/>
                <a:ea typeface="楷体_GB2312" pitchFamily="49" charset="-122"/>
              </a:rPr>
              <a:t>——</a:t>
            </a:r>
          </a:p>
        </p:txBody>
      </p:sp>
      <p:sp>
        <p:nvSpPr>
          <p:cNvPr id="5" name="矩形 4"/>
          <p:cNvSpPr/>
          <p:nvPr/>
        </p:nvSpPr>
        <p:spPr>
          <a:xfrm>
            <a:off x="1854200" y="4496455"/>
            <a:ext cx="6096000" cy="579069"/>
          </a:xfrm>
          <a:prstGeom prst="rect">
            <a:avLst/>
          </a:prstGeom>
        </p:spPr>
        <p:txBody>
          <a:bodyPr>
            <a:spAutoFit/>
          </a:bodyPr>
          <a:lstStyle/>
          <a:p>
            <a:pPr lvl="0">
              <a:lnSpc>
                <a:spcPct val="125000"/>
              </a:lnSpc>
            </a:pPr>
            <a:r>
              <a:rPr lang="en-US" altLang="zh-CN" sz="2800" b="1" dirty="0" smtClean="0">
                <a:solidFill>
                  <a:srgbClr val="011893"/>
                </a:solidFill>
                <a:effectLst>
                  <a:outerShdw blurRad="38100" dist="38100" dir="2700000" algn="tl">
                    <a:srgbClr val="000000"/>
                  </a:outerShdw>
                </a:effectLst>
                <a:latin typeface="Times New Roman" panose="02020603050405020304" pitchFamily="18" charset="0"/>
              </a:rPr>
              <a:t>E </a:t>
            </a:r>
            <a:r>
              <a:rPr lang="en-US" altLang="zh-CN" sz="2800" b="1" dirty="0">
                <a:solidFill>
                  <a:srgbClr val="011893"/>
                </a:solidFill>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800" b="1" dirty="0" smtClean="0">
                <a:solidFill>
                  <a:srgbClr val="011893"/>
                </a:solidFill>
                <a:effectLst>
                  <a:outerShdw blurRad="38100" dist="38100" dir="2700000" algn="tl">
                    <a:srgbClr val="000000"/>
                  </a:outerShdw>
                </a:effectLst>
                <a:latin typeface="Times New Roman" panose="02020603050405020304" pitchFamily="18" charset="0"/>
              </a:rPr>
              <a:t>*…</a:t>
            </a:r>
            <a:r>
              <a:rPr lang="en-US" altLang="zh-CN" sz="2800" b="1" dirty="0">
                <a:latin typeface="Times New Roman" panose="02020603050405020304" pitchFamily="18" charset="0"/>
              </a:rPr>
              <a:t> αBβ </a:t>
            </a:r>
            <a:r>
              <a:rPr lang="en-US" altLang="zh-CN" sz="2800" b="1" dirty="0" smtClean="0">
                <a:solidFill>
                  <a:srgbClr val="011893"/>
                </a:solidFill>
                <a:effectLst>
                  <a:outerShdw blurRad="38100" dist="38100" dir="2700000" algn="tl">
                    <a:srgbClr val="000000"/>
                  </a:outerShdw>
                </a:effectLst>
                <a:latin typeface="Times New Roman" panose="02020603050405020304" pitchFamily="18" charset="0"/>
              </a:rPr>
              <a:t>…</a:t>
            </a:r>
            <a:r>
              <a:rPr lang="en-US" altLang="zh-CN" sz="2800" b="1" dirty="0" smtClean="0">
                <a:solidFill>
                  <a:srgbClr val="011893"/>
                </a:solidFill>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 *…</a:t>
            </a:r>
            <a:r>
              <a:rPr lang="en-US" altLang="zh-CN" sz="2800" b="1" dirty="0">
                <a:latin typeface="Times New Roman" panose="02020603050405020304" pitchFamily="18" charset="0"/>
              </a:rPr>
              <a:t> </a:t>
            </a:r>
            <a:r>
              <a:rPr lang="en-US" altLang="zh-CN" sz="2800" b="1" dirty="0" smtClean="0">
                <a:latin typeface="Times New Roman" panose="02020603050405020304" pitchFamily="18" charset="0"/>
              </a:rPr>
              <a:t>αB</a:t>
            </a:r>
            <a:r>
              <a:rPr lang="en-US" altLang="zh-CN" sz="2800" b="1" dirty="0">
                <a:latin typeface="Times New Roman" panose="02020603050405020304" pitchFamily="18" charset="0"/>
                <a:ea typeface="华文楷体" panose="02010600040101010101" pitchFamily="2" charset="-122"/>
              </a:rPr>
              <a:t> </a:t>
            </a:r>
            <a:r>
              <a:rPr lang="en-US" altLang="zh-CN" sz="2800" b="1" dirty="0" err="1">
                <a:solidFill>
                  <a:srgbClr val="FF0000"/>
                </a:solidFill>
                <a:latin typeface="Times New Roman" panose="02020603050405020304" pitchFamily="18" charset="0"/>
                <a:ea typeface="华文楷体" panose="02010600040101010101" pitchFamily="2" charset="-122"/>
              </a:rPr>
              <a:t>b</a:t>
            </a:r>
            <a:r>
              <a:rPr lang="en-US" altLang="zh-CN" sz="2800" b="1" dirty="0">
                <a:latin typeface="Times New Roman" panose="02020603050405020304" pitchFamily="18" charset="0"/>
                <a:ea typeface="华文楷体" panose="02010600040101010101" pitchFamily="2" charset="-122"/>
              </a:rPr>
              <a:t>…</a:t>
            </a:r>
            <a:endParaRPr lang="en-US" altLang="zh-CN" sz="2800" b="1" dirty="0">
              <a:solidFill>
                <a:srgbClr val="011893"/>
              </a:solidFill>
              <a:effectLst>
                <a:outerShdw blurRad="38100" dist="38100" dir="2700000" algn="tl">
                  <a:srgbClr val="000000"/>
                </a:outerShdw>
              </a:effectLst>
              <a:latin typeface="Times New Roman" panose="02020603050405020304" pitchFamily="18" charset="0"/>
            </a:endParaRPr>
          </a:p>
        </p:txBody>
      </p:sp>
    </p:spTree>
    <p:extLst>
      <p:ext uri="{BB962C8B-B14F-4D97-AF65-F5344CB8AC3E}">
        <p14:creationId xmlns:p14="http://schemas.microsoft.com/office/powerpoint/2010/main" val="23344418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8824"/>
                                        </p:tgtEl>
                                        <p:attrNameLst>
                                          <p:attrName>style.visibility</p:attrName>
                                        </p:attrNameLst>
                                      </p:cBhvr>
                                      <p:to>
                                        <p:strVal val="visible"/>
                                      </p:to>
                                    </p:set>
                                    <p:animEffect transition="in" filter="blinds(horizontal)">
                                      <p:cBhvr>
                                        <p:cTn id="7" dur="500"/>
                                        <p:tgtEl>
                                          <p:spTgt spid="4188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8824"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1984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19844"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19845" name="Rectangle 3"/>
          <p:cNvSpPr>
            <a:spLocks noChangeArrowheads="1"/>
          </p:cNvSpPr>
          <p:nvPr/>
        </p:nvSpPr>
        <p:spPr bwMode="auto">
          <a:xfrm>
            <a:off x="1879600" y="2201863"/>
            <a:ext cx="8426450" cy="324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90000"/>
              </a:lnSpc>
              <a:buFont typeface="Wingdings" panose="05000000000000000000" pitchFamily="2" charset="2"/>
              <a:buNone/>
            </a:pPr>
            <a:endParaRPr lang="zh-CN" altLang="en-US" sz="2400" b="1">
              <a:latin typeface="Times New Roman" panose="02020603050405020304" pitchFamily="18" charset="0"/>
              <a:ea typeface="楷体_GB2312" pitchFamily="49" charset="-122"/>
            </a:endParaRPr>
          </a:p>
        </p:txBody>
      </p:sp>
      <p:sp>
        <p:nvSpPr>
          <p:cNvPr id="419846"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19847" name="Rectangle 7"/>
          <p:cNvSpPr>
            <a:spLocks noChangeArrowheads="1"/>
          </p:cNvSpPr>
          <p:nvPr/>
        </p:nvSpPr>
        <p:spPr bwMode="auto">
          <a:xfrm>
            <a:off x="1778000" y="1958976"/>
            <a:ext cx="8890000" cy="96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en-US" altLang="zh-CN" sz="2300" b="1" dirty="0">
                <a:latin typeface="Times New Roman" panose="02020603050405020304" pitchFamily="18" charset="0"/>
              </a:rPr>
              <a:t>3</a:t>
            </a:r>
            <a:r>
              <a:rPr lang="zh-CN" altLang="en-US" sz="2300" b="1" dirty="0">
                <a:latin typeface="Times New Roman" panose="02020603050405020304" pitchFamily="18" charset="0"/>
              </a:rPr>
              <a:t>、若文法中有形如Ａ</a:t>
            </a:r>
            <a:r>
              <a:rPr lang="en-US" altLang="zh-CN" sz="2300" b="1" dirty="0">
                <a:latin typeface="Times New Roman" panose="02020603050405020304" pitchFamily="18" charset="0"/>
              </a:rPr>
              <a:t>::=αB </a:t>
            </a:r>
            <a:r>
              <a:rPr lang="zh-CN" altLang="en-US" sz="2300" b="1" dirty="0">
                <a:latin typeface="Times New Roman" panose="02020603050405020304" pitchFamily="18" charset="0"/>
              </a:rPr>
              <a:t>或 </a:t>
            </a:r>
            <a:r>
              <a:rPr lang="en-US" altLang="zh-CN" sz="2300" b="1" dirty="0">
                <a:latin typeface="Times New Roman" panose="02020603050405020304" pitchFamily="18" charset="0"/>
              </a:rPr>
              <a:t>A::=αBβ</a:t>
            </a:r>
            <a:r>
              <a:rPr lang="zh-CN" altLang="en-US" sz="2300" b="1" dirty="0">
                <a:latin typeface="Times New Roman" panose="02020603050405020304" pitchFamily="18" charset="0"/>
              </a:rPr>
              <a:t>的规则，且</a:t>
            </a:r>
            <a:r>
              <a:rPr lang="en-US" altLang="zh-CN" sz="2300" b="1" dirty="0">
                <a:latin typeface="Times New Roman" panose="02020603050405020304" pitchFamily="18" charset="0"/>
              </a:rPr>
              <a:t>β</a:t>
            </a:r>
            <a:r>
              <a:rPr lang="en-US" altLang="zh-CN" sz="2300" b="1" dirty="0">
                <a:latin typeface="Times New Roman" panose="02020603050405020304" pitchFamily="18" charset="0"/>
                <a:sym typeface="Symbol" panose="05050102010706020507" pitchFamily="18" charset="2"/>
              </a:rPr>
              <a:t></a:t>
            </a:r>
            <a:r>
              <a:rPr lang="en-US" altLang="zh-CN" sz="2300" b="1" dirty="0">
                <a:latin typeface="Times New Roman" panose="02020603050405020304" pitchFamily="18" charset="0"/>
              </a:rPr>
              <a:t>*ε</a:t>
            </a:r>
            <a:r>
              <a:rPr lang="zh-CN" altLang="en-US" sz="2300" b="1" dirty="0">
                <a:latin typeface="Times New Roman" panose="02020603050405020304" pitchFamily="18" charset="0"/>
              </a:rPr>
              <a:t>，则</a:t>
            </a:r>
          </a:p>
          <a:p>
            <a:pPr algn="just">
              <a:lnSpc>
                <a:spcPct val="125000"/>
              </a:lnSpc>
            </a:pPr>
            <a:r>
              <a:rPr lang="en-US" altLang="zh-CN" sz="2300" b="1" dirty="0">
                <a:latin typeface="Times New Roman" panose="02020603050405020304" pitchFamily="18" charset="0"/>
              </a:rPr>
              <a:t>      FOLLOW(A)</a:t>
            </a:r>
            <a:r>
              <a:rPr lang="zh-CN" altLang="en-US" sz="2300" b="1" dirty="0">
                <a:latin typeface="Times New Roman" panose="02020603050405020304" pitchFamily="18" charset="0"/>
              </a:rPr>
              <a:t>中全部终结符均属于</a:t>
            </a:r>
            <a:r>
              <a:rPr lang="en-US" altLang="zh-CN" sz="2300" b="1" dirty="0">
                <a:latin typeface="Times New Roman" panose="02020603050405020304" pitchFamily="18" charset="0"/>
              </a:rPr>
              <a:t>FOLLOW(B)</a:t>
            </a:r>
            <a:endParaRPr lang="zh-CN" altLang="en-US" sz="2300" dirty="0">
              <a:latin typeface="Times New Roman" panose="02020603050405020304" pitchFamily="18" charset="0"/>
            </a:endParaRPr>
          </a:p>
        </p:txBody>
      </p:sp>
      <p:sp>
        <p:nvSpPr>
          <p:cNvPr id="419848" name="Text Box 8"/>
          <p:cNvSpPr txBox="1">
            <a:spLocks noChangeArrowheads="1"/>
          </p:cNvSpPr>
          <p:nvPr/>
        </p:nvSpPr>
        <p:spPr bwMode="auto">
          <a:xfrm>
            <a:off x="6702425" y="630239"/>
            <a:ext cx="4394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000" b="1">
                <a:effectLst>
                  <a:outerShdw blurRad="38100" dist="38100" dir="2700000" algn="tl">
                    <a:srgbClr val="000000"/>
                  </a:outerShdw>
                </a:effectLst>
                <a:latin typeface="Times New Roman" panose="02020603050405020304" pitchFamily="18" charset="0"/>
              </a:rPr>
              <a:t>为什么不是</a:t>
            </a:r>
            <a:r>
              <a:rPr lang="en-US" altLang="zh-CN" sz="2000" b="1">
                <a:effectLst>
                  <a:outerShdw blurRad="38100" dist="38100" dir="2700000" algn="tl">
                    <a:srgbClr val="000000"/>
                  </a:outerShdw>
                </a:effectLst>
                <a:latin typeface="Times New Roman" panose="02020603050405020304" pitchFamily="18" charset="0"/>
              </a:rPr>
              <a:t>FOLLOW(B)={ε}</a:t>
            </a:r>
            <a:r>
              <a:rPr lang="zh-CN" altLang="en-US" sz="2000" b="1">
                <a:effectLst>
                  <a:outerShdw blurRad="38100" dist="38100" dir="2700000" algn="tl">
                    <a:srgbClr val="000000"/>
                  </a:outerShdw>
                </a:effectLst>
                <a:latin typeface="Times New Roman" panose="02020603050405020304" pitchFamily="18" charset="0"/>
              </a:rPr>
              <a:t>？</a:t>
            </a:r>
          </a:p>
        </p:txBody>
      </p:sp>
      <p:sp>
        <p:nvSpPr>
          <p:cNvPr id="419849" name="Rectangle 9"/>
          <p:cNvSpPr>
            <a:spLocks noChangeArrowheads="1"/>
          </p:cNvSpPr>
          <p:nvPr/>
        </p:nvSpPr>
        <p:spPr bwMode="auto">
          <a:xfrm>
            <a:off x="2732088" y="3446464"/>
            <a:ext cx="6648487" cy="576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FOLLOW(A)={ a | E </a:t>
            </a:r>
            <a:r>
              <a:rPr lang="en-US" altLang="zh-CN" sz="2800" b="1" dirty="0">
                <a:solidFill>
                  <a:srgbClr val="011893"/>
                </a:solidFill>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*…Aa…, a ∈V</a:t>
            </a:r>
            <a:r>
              <a:rPr lang="en-US" altLang="zh-CN" sz="2800" b="1" baseline="-25000" dirty="0">
                <a:solidFill>
                  <a:srgbClr val="011893"/>
                </a:solidFill>
                <a:latin typeface="Times New Roman" panose="02020603050405020304" pitchFamily="18" charset="0"/>
              </a:rPr>
              <a:t>T</a:t>
            </a:r>
            <a:r>
              <a:rPr lang="en-US" altLang="zh-CN" sz="2800" b="1" dirty="0">
                <a:solidFill>
                  <a:srgbClr val="011893"/>
                </a:solidFill>
                <a:effectLst>
                  <a:outerShdw blurRad="38100" dist="38100" dir="2700000" algn="tl">
                    <a:srgbClr val="000000"/>
                  </a:outerShdw>
                </a:effectLst>
                <a:latin typeface="Times New Roman" panose="02020603050405020304" pitchFamily="18" charset="0"/>
              </a:rPr>
              <a:t> }</a:t>
            </a:r>
          </a:p>
        </p:txBody>
      </p:sp>
      <p:sp>
        <p:nvSpPr>
          <p:cNvPr id="419850" name="Text Box 10"/>
          <p:cNvSpPr txBox="1">
            <a:spLocks noChangeArrowheads="1"/>
          </p:cNvSpPr>
          <p:nvPr/>
        </p:nvSpPr>
        <p:spPr bwMode="auto">
          <a:xfrm>
            <a:off x="2933699" y="4057650"/>
            <a:ext cx="6810375"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sz="3200" b="1" dirty="0">
                <a:effectLst>
                  <a:outerShdw blurRad="38100" dist="38100" dir="2700000" algn="tl">
                    <a:srgbClr val="000000"/>
                  </a:outerShdw>
                </a:effectLst>
                <a:latin typeface="Times New Roman" panose="02020603050405020304" pitchFamily="18" charset="0"/>
              </a:rPr>
              <a:t>E </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 … …</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solidFill>
                  <a:srgbClr val="C00000"/>
                </a:solidFill>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l-GR"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α</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B</a:t>
            </a:r>
            <a:r>
              <a:rPr lang="en-US" altLang="zh-CN" sz="3200" b="1" dirty="0" smtClean="0">
                <a:solidFill>
                  <a:srgbClr val="C00000"/>
                </a:solidFill>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a:t>
            </a:r>
            <a:endParaRPr lang="el-GR" altLang="en-US" sz="3200" b="1" dirty="0">
              <a:effectLst>
                <a:outerShdw blurRad="38100" dist="38100" dir="2700000" algn="tl">
                  <a:srgbClr val="000000"/>
                </a:outerShdw>
              </a:effectLst>
              <a:latin typeface="Times New Roman" panose="02020603050405020304" pitchFamily="18" charset="0"/>
              <a:sym typeface="Symbol" panose="05050102010706020507" pitchFamily="18" charset="2"/>
            </a:endParaRPr>
          </a:p>
        </p:txBody>
      </p:sp>
      <p:sp>
        <p:nvSpPr>
          <p:cNvPr id="419851" name="Text Box 11"/>
          <p:cNvSpPr txBox="1">
            <a:spLocks noChangeArrowheads="1"/>
          </p:cNvSpPr>
          <p:nvPr/>
        </p:nvSpPr>
        <p:spPr bwMode="auto">
          <a:xfrm>
            <a:off x="2806700" y="5570539"/>
            <a:ext cx="7251700"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200" b="1" dirty="0">
                <a:effectLst>
                  <a:outerShdw blurRad="38100" dist="38100" dir="2700000" algn="tl">
                    <a:srgbClr val="000000"/>
                  </a:outerShdw>
                </a:effectLst>
                <a:latin typeface="Times New Roman" panose="02020603050405020304" pitchFamily="18" charset="0"/>
              </a:rPr>
              <a:t>E </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 … …</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a:solidFill>
                  <a:srgbClr val="C00000"/>
                </a:solidFill>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l-GR"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α</a:t>
            </a:r>
            <a:r>
              <a:rPr lang="en-US" altLang="zh-CN" sz="3200" b="1" dirty="0">
                <a:effectLst>
                  <a:outerShdw blurRad="38100" dist="38100" dir="2700000" algn="tl">
                    <a:srgbClr val="000000"/>
                  </a:outerShdw>
                </a:effectLst>
                <a:latin typeface="Times New Roman" panose="02020603050405020304" pitchFamily="18" charset="0"/>
                <a:sym typeface="Symbol" panose="05050102010706020507" pitchFamily="18" charset="2"/>
              </a:rPr>
              <a:t>B</a:t>
            </a:r>
            <a:r>
              <a:rPr lang="el-GR" altLang="zh-CN" sz="3200" b="1" dirty="0" smtClean="0">
                <a:effectLst>
                  <a:outerShdw blurRad="38100" dist="38100" dir="2700000" algn="tl">
                    <a:srgbClr val="000000"/>
                  </a:outerShdw>
                </a:effectLst>
                <a:latin typeface="Times New Roman" panose="02020603050405020304" pitchFamily="18" charset="0"/>
                <a:cs typeface="Times New Roman" panose="02020603050405020304" pitchFamily="18" charset="0"/>
                <a:sym typeface="Symbol" panose="05050102010706020507" pitchFamily="18" charset="2"/>
              </a:rPr>
              <a:t>β</a:t>
            </a:r>
            <a:r>
              <a:rPr lang="en-US" altLang="zh-CN" sz="3200" b="1" dirty="0">
                <a:solidFill>
                  <a:srgbClr val="C00000"/>
                </a:solidFill>
                <a:effectLst>
                  <a:outerShdw blurRad="38100" dist="38100" dir="2700000" algn="tl">
                    <a:srgbClr val="000000"/>
                  </a:outerShdw>
                </a:effectLst>
                <a:latin typeface="Times New Roman" panose="02020603050405020304" pitchFamily="18" charset="0"/>
                <a:sym typeface="Symbol" panose="05050102010706020507" pitchFamily="18" charset="2"/>
              </a:rPr>
              <a:t>a</a:t>
            </a:r>
            <a:r>
              <a:rPr lang="en-US" altLang="zh-CN" sz="3200" b="1" dirty="0" smtClean="0">
                <a:effectLst>
                  <a:outerShdw blurRad="38100" dist="38100" dir="2700000" algn="tl">
                    <a:srgbClr val="000000"/>
                  </a:outerShdw>
                </a:effectLst>
                <a:latin typeface="Times New Roman" panose="02020603050405020304" pitchFamily="18" charset="0"/>
                <a:sym typeface="Symbol" panose="05050102010706020507" pitchFamily="18" charset="2"/>
              </a:rPr>
              <a:t>…</a:t>
            </a:r>
            <a:endParaRPr lang="el-GR" altLang="en-US" sz="3200" b="1" dirty="0">
              <a:effectLst>
                <a:outerShdw blurRad="38100" dist="38100" dir="2700000" algn="tl">
                  <a:srgbClr val="000000"/>
                </a:outerShdw>
              </a:effectLst>
              <a:latin typeface="Times New Roman" panose="02020603050405020304" pitchFamily="18" charset="0"/>
              <a:sym typeface="Symbol" panose="05050102010706020507" pitchFamily="18" charset="2"/>
            </a:endParaRPr>
          </a:p>
        </p:txBody>
      </p:sp>
      <p:sp>
        <p:nvSpPr>
          <p:cNvPr id="419852" name="Oval 12"/>
          <p:cNvSpPr>
            <a:spLocks noChangeArrowheads="1"/>
          </p:cNvSpPr>
          <p:nvPr/>
        </p:nvSpPr>
        <p:spPr bwMode="auto">
          <a:xfrm>
            <a:off x="6448425" y="465138"/>
            <a:ext cx="4038600" cy="723900"/>
          </a:xfrm>
          <a:prstGeom prst="ellipse">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19853" name="Text Box 13"/>
          <p:cNvSpPr txBox="1">
            <a:spLocks noChangeArrowheads="1"/>
          </p:cNvSpPr>
          <p:nvPr/>
        </p:nvSpPr>
        <p:spPr bwMode="auto">
          <a:xfrm>
            <a:off x="1955801" y="3149600"/>
            <a:ext cx="41116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200" b="1" i="1" dirty="0">
                <a:solidFill>
                  <a:srgbClr val="011893"/>
                </a:solidFill>
                <a:latin typeface="Times New Roman" panose="02020603050405020304" pitchFamily="18" charset="0"/>
                <a:ea typeface="楷体_GB2312" pitchFamily="49" charset="-122"/>
              </a:rPr>
              <a:t>重温</a:t>
            </a:r>
            <a:r>
              <a:rPr lang="en-US" altLang="zh-CN" sz="2200" b="1" i="1" dirty="0">
                <a:solidFill>
                  <a:srgbClr val="011893"/>
                </a:solidFill>
                <a:latin typeface="Times New Roman" panose="02020603050405020304" pitchFamily="18" charset="0"/>
                <a:ea typeface="楷体_GB2312" pitchFamily="49" charset="-122"/>
              </a:rPr>
              <a:t>FOLLOW</a:t>
            </a:r>
            <a:r>
              <a:rPr lang="zh-CN" altLang="en-US" sz="2200" b="1" i="1" dirty="0">
                <a:solidFill>
                  <a:srgbClr val="011893"/>
                </a:solidFill>
                <a:latin typeface="Times New Roman" panose="02020603050405020304" pitchFamily="18" charset="0"/>
                <a:ea typeface="楷体_GB2312" pitchFamily="49" charset="-122"/>
              </a:rPr>
              <a:t>集的定义</a:t>
            </a:r>
            <a:r>
              <a:rPr lang="en-US" altLang="zh-CN" sz="2200" b="1" i="1" dirty="0">
                <a:solidFill>
                  <a:srgbClr val="011893"/>
                </a:solidFill>
                <a:latin typeface="Times New Roman" panose="02020603050405020304" pitchFamily="18" charset="0"/>
                <a:ea typeface="楷体_GB2312" pitchFamily="49" charset="-122"/>
              </a:rPr>
              <a:t>——</a:t>
            </a:r>
          </a:p>
        </p:txBody>
      </p:sp>
      <p:sp>
        <p:nvSpPr>
          <p:cNvPr id="419854" name="Line 14"/>
          <p:cNvSpPr>
            <a:spLocks noChangeShapeType="1"/>
          </p:cNvSpPr>
          <p:nvPr/>
        </p:nvSpPr>
        <p:spPr bwMode="auto">
          <a:xfrm flipV="1">
            <a:off x="8375650" y="4570413"/>
            <a:ext cx="0" cy="419100"/>
          </a:xfrm>
          <a:prstGeom prst="line">
            <a:avLst/>
          </a:prstGeom>
          <a:noFill/>
          <a:ln w="50800">
            <a:solidFill>
              <a:srgbClr val="C0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855" name="Line 15"/>
          <p:cNvSpPr>
            <a:spLocks noChangeShapeType="1"/>
          </p:cNvSpPr>
          <p:nvPr/>
        </p:nvSpPr>
        <p:spPr bwMode="auto">
          <a:xfrm flipV="1">
            <a:off x="6389688" y="4564063"/>
            <a:ext cx="0" cy="419100"/>
          </a:xfrm>
          <a:prstGeom prst="line">
            <a:avLst/>
          </a:prstGeom>
          <a:noFill/>
          <a:ln w="50800">
            <a:solidFill>
              <a:srgbClr val="C00000"/>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856" name="AutoShape 16"/>
          <p:cNvSpPr>
            <a:spLocks noChangeArrowheads="1"/>
          </p:cNvSpPr>
          <p:nvPr/>
        </p:nvSpPr>
        <p:spPr bwMode="auto">
          <a:xfrm>
            <a:off x="2801939" y="4997451"/>
            <a:ext cx="6086475" cy="474663"/>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b="1" dirty="0">
                <a:solidFill>
                  <a:srgbClr val="011893"/>
                </a:solidFill>
                <a:latin typeface="Times New Roman" panose="02020603050405020304" pitchFamily="18" charset="0"/>
              </a:rPr>
              <a:t>所有有可能跟在</a:t>
            </a:r>
            <a:r>
              <a:rPr lang="en-US" altLang="zh-CN" b="1" dirty="0">
                <a:solidFill>
                  <a:srgbClr val="011893"/>
                </a:solidFill>
                <a:latin typeface="Times New Roman" panose="02020603050405020304" pitchFamily="18" charset="0"/>
              </a:rPr>
              <a:t>A</a:t>
            </a:r>
            <a:r>
              <a:rPr lang="zh-CN" altLang="en-US" b="1" dirty="0">
                <a:solidFill>
                  <a:srgbClr val="011893"/>
                </a:solidFill>
                <a:latin typeface="Times New Roman" panose="02020603050405020304" pitchFamily="18" charset="0"/>
              </a:rPr>
              <a:t>后面的终结符，都有可能跟在</a:t>
            </a:r>
            <a:r>
              <a:rPr lang="en-US" altLang="zh-CN" b="1" dirty="0">
                <a:solidFill>
                  <a:srgbClr val="011893"/>
                </a:solidFill>
                <a:latin typeface="Times New Roman" panose="02020603050405020304" pitchFamily="18" charset="0"/>
              </a:rPr>
              <a:t>B</a:t>
            </a:r>
            <a:r>
              <a:rPr lang="zh-CN" altLang="en-US" b="1" dirty="0">
                <a:solidFill>
                  <a:srgbClr val="011893"/>
                </a:solidFill>
                <a:latin typeface="Times New Roman" panose="02020603050405020304" pitchFamily="18" charset="0"/>
              </a:rPr>
              <a:t>的后面</a:t>
            </a:r>
          </a:p>
        </p:txBody>
      </p:sp>
      <p:sp>
        <p:nvSpPr>
          <p:cNvPr id="419857" name="Line 17"/>
          <p:cNvSpPr>
            <a:spLocks noChangeShapeType="1"/>
          </p:cNvSpPr>
          <p:nvPr/>
        </p:nvSpPr>
        <p:spPr bwMode="auto">
          <a:xfrm>
            <a:off x="2300289" y="2928938"/>
            <a:ext cx="6180137" cy="0"/>
          </a:xfrm>
          <a:prstGeom prst="line">
            <a:avLst/>
          </a:prstGeom>
          <a:noFill/>
          <a:ln w="254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9859" name="Freeform 19"/>
          <p:cNvSpPr>
            <a:spLocks/>
          </p:cNvSpPr>
          <p:nvPr/>
        </p:nvSpPr>
        <p:spPr bwMode="auto">
          <a:xfrm>
            <a:off x="1824038" y="2730501"/>
            <a:ext cx="971550" cy="2511425"/>
          </a:xfrm>
          <a:custGeom>
            <a:avLst/>
            <a:gdLst>
              <a:gd name="T0" fmla="*/ 612 w 612"/>
              <a:gd name="T1" fmla="*/ 1582 h 1582"/>
              <a:gd name="T2" fmla="*/ 0 w 612"/>
              <a:gd name="T3" fmla="*/ 1582 h 1582"/>
              <a:gd name="T4" fmla="*/ 0 w 612"/>
              <a:gd name="T5" fmla="*/ 0 h 1582"/>
              <a:gd name="T6" fmla="*/ 277 w 612"/>
              <a:gd name="T7" fmla="*/ 0 h 1582"/>
            </a:gdLst>
            <a:ahLst/>
            <a:cxnLst>
              <a:cxn ang="0">
                <a:pos x="T0" y="T1"/>
              </a:cxn>
              <a:cxn ang="0">
                <a:pos x="T2" y="T3"/>
              </a:cxn>
              <a:cxn ang="0">
                <a:pos x="T4" y="T5"/>
              </a:cxn>
              <a:cxn ang="0">
                <a:pos x="T6" y="T7"/>
              </a:cxn>
            </a:cxnLst>
            <a:rect l="0" t="0" r="r" b="b"/>
            <a:pathLst>
              <a:path w="612" h="1582">
                <a:moveTo>
                  <a:pt x="612" y="1582"/>
                </a:moveTo>
                <a:lnTo>
                  <a:pt x="0" y="1582"/>
                </a:lnTo>
                <a:lnTo>
                  <a:pt x="0" y="0"/>
                </a:lnTo>
                <a:lnTo>
                  <a:pt x="277" y="0"/>
                </a:lnTo>
              </a:path>
            </a:pathLst>
          </a:custGeom>
          <a:noFill/>
          <a:ln w="38100" cmpd="sng">
            <a:solidFill>
              <a:schemeClr val="tx1"/>
            </a:solidFill>
            <a:round/>
            <a:headEnd/>
            <a:tailEnd type="stealth"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extLst>
      <p:ext uri="{BB962C8B-B14F-4D97-AF65-F5344CB8AC3E}">
        <p14:creationId xmlns:p14="http://schemas.microsoft.com/office/powerpoint/2010/main" val="59499515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9848"/>
                                        </p:tgtEl>
                                        <p:attrNameLst>
                                          <p:attrName>style.visibility</p:attrName>
                                        </p:attrNameLst>
                                      </p:cBhvr>
                                      <p:to>
                                        <p:strVal val="visible"/>
                                      </p:to>
                                    </p:set>
                                    <p:animEffect transition="in" filter="blinds(horizontal)">
                                      <p:cBhvr>
                                        <p:cTn id="7" dur="500"/>
                                        <p:tgtEl>
                                          <p:spTgt spid="419848"/>
                                        </p:tgtEl>
                                      </p:cBhvr>
                                    </p:animEffect>
                                  </p:childTnLst>
                                </p:cTn>
                              </p:par>
                              <p:par>
                                <p:cTn id="8" presetID="3" presetClass="entr" presetSubtype="10" fill="hold" nodeType="withEffect">
                                  <p:stCondLst>
                                    <p:cond delay="0"/>
                                  </p:stCondLst>
                                  <p:childTnLst>
                                    <p:set>
                                      <p:cBhvr>
                                        <p:cTn id="9" dur="1" fill="hold">
                                          <p:stCondLst>
                                            <p:cond delay="0"/>
                                          </p:stCondLst>
                                        </p:cTn>
                                        <p:tgtEl>
                                          <p:spTgt spid="419852"/>
                                        </p:tgtEl>
                                        <p:attrNameLst>
                                          <p:attrName>style.visibility</p:attrName>
                                        </p:attrNameLst>
                                      </p:cBhvr>
                                      <p:to>
                                        <p:strVal val="visible"/>
                                      </p:to>
                                    </p:set>
                                    <p:animEffect transition="in" filter="blinds(horizontal)">
                                      <p:cBhvr>
                                        <p:cTn id="10" dur="500"/>
                                        <p:tgtEl>
                                          <p:spTgt spid="419852"/>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419853"/>
                                        </p:tgtEl>
                                        <p:attrNameLst>
                                          <p:attrName>style.visibility</p:attrName>
                                        </p:attrNameLst>
                                      </p:cBhvr>
                                      <p:to>
                                        <p:strVal val="visible"/>
                                      </p:to>
                                    </p:set>
                                    <p:animEffect transition="in" filter="blinds(horizontal)">
                                      <p:cBhvr>
                                        <p:cTn id="15" dur="500"/>
                                        <p:tgtEl>
                                          <p:spTgt spid="419853"/>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419849"/>
                                        </p:tgtEl>
                                        <p:attrNameLst>
                                          <p:attrName>style.visibility</p:attrName>
                                        </p:attrNameLst>
                                      </p:cBhvr>
                                      <p:to>
                                        <p:strVal val="visible"/>
                                      </p:to>
                                    </p:set>
                                    <p:animEffect transition="in" filter="blinds(horizontal)">
                                      <p:cBhvr>
                                        <p:cTn id="18" dur="500"/>
                                        <p:tgtEl>
                                          <p:spTgt spid="419849"/>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419850"/>
                                        </p:tgtEl>
                                        <p:attrNameLst>
                                          <p:attrName>style.visibility</p:attrName>
                                        </p:attrNameLst>
                                      </p:cBhvr>
                                      <p:to>
                                        <p:strVal val="visible"/>
                                      </p:to>
                                    </p:set>
                                    <p:animEffect transition="in" filter="blinds(horizontal)">
                                      <p:cBhvr>
                                        <p:cTn id="23" dur="500"/>
                                        <p:tgtEl>
                                          <p:spTgt spid="419850"/>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nodeType="clickEffect">
                                  <p:stCondLst>
                                    <p:cond delay="0"/>
                                  </p:stCondLst>
                                  <p:childTnLst>
                                    <p:set>
                                      <p:cBhvr>
                                        <p:cTn id="27" dur="1" fill="hold">
                                          <p:stCondLst>
                                            <p:cond delay="0"/>
                                          </p:stCondLst>
                                        </p:cTn>
                                        <p:tgtEl>
                                          <p:spTgt spid="419854"/>
                                        </p:tgtEl>
                                        <p:attrNameLst>
                                          <p:attrName>style.visibility</p:attrName>
                                        </p:attrNameLst>
                                      </p:cBhvr>
                                      <p:to>
                                        <p:strVal val="visible"/>
                                      </p:to>
                                    </p:set>
                                    <p:animEffect transition="in" filter="blinds(horizontal)">
                                      <p:cBhvr>
                                        <p:cTn id="28" dur="500"/>
                                        <p:tgtEl>
                                          <p:spTgt spid="419854"/>
                                        </p:tgtEl>
                                      </p:cBhvr>
                                    </p:animEffect>
                                  </p:childTnLst>
                                </p:cTn>
                              </p:par>
                              <p:par>
                                <p:cTn id="29" presetID="3" presetClass="entr" presetSubtype="10" fill="hold" nodeType="withEffect">
                                  <p:stCondLst>
                                    <p:cond delay="0"/>
                                  </p:stCondLst>
                                  <p:childTnLst>
                                    <p:set>
                                      <p:cBhvr>
                                        <p:cTn id="30" dur="1" fill="hold">
                                          <p:stCondLst>
                                            <p:cond delay="0"/>
                                          </p:stCondLst>
                                        </p:cTn>
                                        <p:tgtEl>
                                          <p:spTgt spid="419855"/>
                                        </p:tgtEl>
                                        <p:attrNameLst>
                                          <p:attrName>style.visibility</p:attrName>
                                        </p:attrNameLst>
                                      </p:cBhvr>
                                      <p:to>
                                        <p:strVal val="visible"/>
                                      </p:to>
                                    </p:set>
                                    <p:animEffect transition="in" filter="blinds(horizontal)">
                                      <p:cBhvr>
                                        <p:cTn id="31" dur="500"/>
                                        <p:tgtEl>
                                          <p:spTgt spid="419855"/>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419856"/>
                                        </p:tgtEl>
                                        <p:attrNameLst>
                                          <p:attrName>style.visibility</p:attrName>
                                        </p:attrNameLst>
                                      </p:cBhvr>
                                      <p:to>
                                        <p:strVal val="visible"/>
                                      </p:to>
                                    </p:set>
                                    <p:animEffect transition="in" filter="blinds(horizontal)">
                                      <p:cBhvr>
                                        <p:cTn id="34" dur="500"/>
                                        <p:tgtEl>
                                          <p:spTgt spid="419856"/>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3" presetClass="entr" presetSubtype="10" fill="hold" nodeType="clickEffect">
                                  <p:stCondLst>
                                    <p:cond delay="0"/>
                                  </p:stCondLst>
                                  <p:childTnLst>
                                    <p:set>
                                      <p:cBhvr>
                                        <p:cTn id="38" dur="1" fill="hold">
                                          <p:stCondLst>
                                            <p:cond delay="0"/>
                                          </p:stCondLst>
                                        </p:cTn>
                                        <p:tgtEl>
                                          <p:spTgt spid="419859"/>
                                        </p:tgtEl>
                                        <p:attrNameLst>
                                          <p:attrName>style.visibility</p:attrName>
                                        </p:attrNameLst>
                                      </p:cBhvr>
                                      <p:to>
                                        <p:strVal val="visible"/>
                                      </p:to>
                                    </p:set>
                                    <p:animEffect transition="in" filter="blinds(horizontal)">
                                      <p:cBhvr>
                                        <p:cTn id="39" dur="500"/>
                                        <p:tgtEl>
                                          <p:spTgt spid="419859"/>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3" presetClass="entr" presetSubtype="10" fill="hold" nodeType="clickEffect">
                                  <p:stCondLst>
                                    <p:cond delay="0"/>
                                  </p:stCondLst>
                                  <p:childTnLst>
                                    <p:set>
                                      <p:cBhvr>
                                        <p:cTn id="43" dur="1" fill="hold">
                                          <p:stCondLst>
                                            <p:cond delay="0"/>
                                          </p:stCondLst>
                                        </p:cTn>
                                        <p:tgtEl>
                                          <p:spTgt spid="419857"/>
                                        </p:tgtEl>
                                        <p:attrNameLst>
                                          <p:attrName>style.visibility</p:attrName>
                                        </p:attrNameLst>
                                      </p:cBhvr>
                                      <p:to>
                                        <p:strVal val="visible"/>
                                      </p:to>
                                    </p:set>
                                    <p:animEffect transition="in" filter="blinds(horizontal)">
                                      <p:cBhvr>
                                        <p:cTn id="44" dur="500"/>
                                        <p:tgtEl>
                                          <p:spTgt spid="419857"/>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3" presetClass="entr" presetSubtype="10" fill="hold" grpId="0" nodeType="clickEffect">
                                  <p:stCondLst>
                                    <p:cond delay="0"/>
                                  </p:stCondLst>
                                  <p:childTnLst>
                                    <p:set>
                                      <p:cBhvr>
                                        <p:cTn id="48" dur="1" fill="hold">
                                          <p:stCondLst>
                                            <p:cond delay="0"/>
                                          </p:stCondLst>
                                        </p:cTn>
                                        <p:tgtEl>
                                          <p:spTgt spid="419851"/>
                                        </p:tgtEl>
                                        <p:attrNameLst>
                                          <p:attrName>style.visibility</p:attrName>
                                        </p:attrNameLst>
                                      </p:cBhvr>
                                      <p:to>
                                        <p:strVal val="visible"/>
                                      </p:to>
                                    </p:set>
                                    <p:animEffect transition="in" filter="blinds(horizontal)">
                                      <p:cBhvr>
                                        <p:cTn id="49" dur="500"/>
                                        <p:tgtEl>
                                          <p:spTgt spid="4198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848" grpId="0"/>
      <p:bldP spid="419849" grpId="0"/>
      <p:bldP spid="419850" grpId="0"/>
      <p:bldP spid="419851" grpId="0"/>
      <p:bldP spid="419853" grpId="0"/>
      <p:bldP spid="419856"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86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086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0868"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0870"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0883" name="Rectangle 19"/>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0884" name="Text Box 20"/>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0885" name="Line 21"/>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0886" name="AutoShape 22"/>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0887" name="Text Box 23"/>
          <p:cNvSpPr txBox="1">
            <a:spLocks noChangeArrowheads="1"/>
          </p:cNvSpPr>
          <p:nvPr/>
        </p:nvSpPr>
        <p:spPr bwMode="auto">
          <a:xfrm>
            <a:off x="1908175" y="3963989"/>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1</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FOLLOW(E)</a:t>
            </a:r>
            <a:endParaRPr lang="zh-CN" altLang="en-US" sz="2200" b="1" dirty="0">
              <a:solidFill>
                <a:srgbClr val="011893"/>
              </a:solidFill>
              <a:latin typeface="Times New Roman" panose="02020603050405020304" pitchFamily="18" charset="0"/>
            </a:endParaRPr>
          </a:p>
        </p:txBody>
      </p:sp>
      <p:sp>
        <p:nvSpPr>
          <p:cNvPr id="420888" name="Rectangle 24"/>
          <p:cNvSpPr>
            <a:spLocks noChangeArrowheads="1"/>
          </p:cNvSpPr>
          <p:nvPr/>
        </p:nvSpPr>
        <p:spPr bwMode="auto">
          <a:xfrm>
            <a:off x="1651000" y="4456113"/>
            <a:ext cx="8555038"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）由于</a:t>
            </a:r>
            <a:r>
              <a:rPr lang="en-US" altLang="zh-CN" sz="2200" b="1" dirty="0">
                <a:latin typeface="Times New Roman" panose="02020603050405020304" pitchFamily="18" charset="0"/>
              </a:rPr>
              <a:t>E</a:t>
            </a:r>
            <a:r>
              <a:rPr lang="zh-CN" altLang="en-US" sz="2200" b="1" dirty="0">
                <a:latin typeface="Times New Roman" panose="02020603050405020304" pitchFamily="18" charset="0"/>
              </a:rPr>
              <a:t>是文法的开始符号，所以</a:t>
            </a:r>
            <a:r>
              <a:rPr lang="en-US" altLang="zh-CN" sz="2200" b="1" dirty="0">
                <a:effectLst>
                  <a:outerShdw blurRad="38100" dist="38100" dir="2700000" algn="tl">
                    <a:srgbClr val="000000"/>
                  </a:outerShdw>
                </a:effectLst>
                <a:latin typeface="Times New Roman" panose="02020603050405020304" pitchFamily="18" charset="0"/>
              </a:rPr>
              <a:t>#∈FOLLOW(E)</a:t>
            </a:r>
          </a:p>
          <a:p>
            <a:endParaRPr lang="zh-CN" altLang="en-US" sz="1200" b="1" dirty="0">
              <a:effectLst>
                <a:outerShdw blurRad="38100" dist="38100" dir="2700000" algn="tl">
                  <a:srgbClr val="000000"/>
                </a:outerShdw>
              </a:effectLst>
              <a:latin typeface="Times New Roman" panose="02020603050405020304" pitchFamily="18" charset="0"/>
            </a:endParaRPr>
          </a:p>
          <a:p>
            <a:r>
              <a:rPr lang="zh-CN" altLang="en-US" sz="2200" b="1" dirty="0">
                <a:effectLst>
                  <a:outerShdw blurRad="38100" dist="38100" dir="2700000" algn="tl">
                    <a:srgbClr val="000000"/>
                  </a:outerShdw>
                </a:effectLst>
                <a:latin typeface="Times New Roman" panose="02020603050405020304" pitchFamily="18" charset="0"/>
              </a:rPr>
              <a:t>（</a:t>
            </a:r>
            <a:r>
              <a:rPr lang="en-US" altLang="zh-CN" sz="2200" b="1" dirty="0">
                <a:effectLst>
                  <a:outerShdw blurRad="38100" dist="38100" dir="2700000" algn="tl">
                    <a:srgbClr val="000000"/>
                  </a:outerShdw>
                </a:effectLst>
                <a:latin typeface="Times New Roman" panose="02020603050405020304" pitchFamily="18" charset="0"/>
              </a:rPr>
              <a:t>2</a:t>
            </a:r>
            <a:r>
              <a:rPr lang="zh-CN" altLang="en-US" sz="2200" b="1" dirty="0">
                <a:effectLst>
                  <a:outerShdw blurRad="38100" dist="38100" dir="2700000" algn="tl">
                    <a:srgbClr val="000000"/>
                  </a:outerShdw>
                </a:effectLst>
                <a:latin typeface="Times New Roman" panose="02020603050405020304" pitchFamily="18" charset="0"/>
              </a:rPr>
              <a:t>）又因为有</a:t>
            </a:r>
            <a:r>
              <a:rPr lang="en-US" altLang="zh-CN" sz="2200" b="1" dirty="0">
                <a:latin typeface="Times New Roman" panose="02020603050405020304" pitchFamily="18" charset="0"/>
              </a:rPr>
              <a:t>F→(E)</a:t>
            </a:r>
            <a:r>
              <a:rPr lang="zh-CN" altLang="en-US" sz="2200" b="1" dirty="0">
                <a:latin typeface="Times New Roman" panose="02020603050405020304" pitchFamily="18" charset="0"/>
              </a:rPr>
              <a:t>存在，所以 </a:t>
            </a:r>
            <a:r>
              <a:rPr lang="en-US" altLang="zh-CN" sz="2200" b="1" dirty="0">
                <a:effectLst>
                  <a:outerShdw blurRad="38100" dist="38100" dir="2700000" algn="tl">
                    <a:srgbClr val="000000"/>
                  </a:outerShdw>
                </a:effectLst>
                <a:latin typeface="Times New Roman" panose="02020603050405020304" pitchFamily="18" charset="0"/>
              </a:rPr>
              <a:t>)∈ FOLLOW(E)</a:t>
            </a:r>
          </a:p>
          <a:p>
            <a:r>
              <a:rPr lang="en-US" altLang="zh-CN" sz="2200" b="1" dirty="0">
                <a:effectLst>
                  <a:outerShdw blurRad="38100" dist="38100" dir="2700000" algn="tl">
                    <a:srgbClr val="000000"/>
                  </a:outerShdw>
                </a:effectLst>
                <a:latin typeface="Times New Roman" panose="02020603050405020304" pitchFamily="18" charset="0"/>
              </a:rPr>
              <a:t>           E</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 …(E)…</a:t>
            </a:r>
          </a:p>
          <a:p>
            <a:endParaRPr lang="en-US" altLang="zh-CN" sz="1200" b="1" dirty="0">
              <a:effectLst>
                <a:outerShdw blurRad="38100" dist="38100" dir="2700000" algn="tl">
                  <a:srgbClr val="000000"/>
                </a:outerShdw>
              </a:effectLst>
              <a:latin typeface="Times New Roman" panose="02020603050405020304" pitchFamily="18" charset="0"/>
              <a:sym typeface="Symbol" panose="05050102010706020507" pitchFamily="18" charset="2"/>
            </a:endParaRPr>
          </a:p>
          <a:p>
            <a:r>
              <a:rPr lang="zh-CN" altLang="en-US" sz="2200" b="1" dirty="0">
                <a:solidFill>
                  <a:srgbClr val="FFFF00"/>
                </a:solidFill>
                <a:latin typeface="Times New Roman" panose="02020603050405020304" pitchFamily="18" charset="0"/>
                <a:sym typeface="Symbol" panose="05050102010706020507" pitchFamily="18" charset="2"/>
              </a:rPr>
              <a:t>          </a:t>
            </a:r>
            <a:r>
              <a:rPr lang="zh-CN" altLang="en-US" sz="2200" b="1" dirty="0">
                <a:solidFill>
                  <a:srgbClr val="011893"/>
                </a:solidFill>
                <a:latin typeface="Times New Roman" panose="02020603050405020304" pitchFamily="18" charset="0"/>
                <a:sym typeface="Symbol" panose="05050102010706020507" pitchFamily="18" charset="2"/>
              </a:rPr>
              <a:t>所以，</a:t>
            </a:r>
            <a:r>
              <a:rPr lang="en-US" altLang="zh-CN" sz="2200" b="1" dirty="0">
                <a:solidFill>
                  <a:srgbClr val="011893"/>
                </a:solidFill>
                <a:latin typeface="Times New Roman" panose="02020603050405020304" pitchFamily="18" charset="0"/>
              </a:rPr>
              <a:t>FOLLOW(E)={#</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159001292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0884"/>
                                        </p:tgtEl>
                                        <p:attrNameLst>
                                          <p:attrName>style.visibility</p:attrName>
                                        </p:attrNameLst>
                                      </p:cBhvr>
                                      <p:to>
                                        <p:strVal val="visible"/>
                                      </p:to>
                                    </p:set>
                                    <p:animEffect transition="in" filter="blinds(horizontal)">
                                      <p:cBhvr>
                                        <p:cTn id="7" dur="500"/>
                                        <p:tgtEl>
                                          <p:spTgt spid="420884"/>
                                        </p:tgtEl>
                                      </p:cBhvr>
                                    </p:animEffect>
                                  </p:childTnLst>
                                </p:cTn>
                              </p:par>
                              <p:par>
                                <p:cTn id="8" presetID="3" presetClass="entr" presetSubtype="10" fill="hold" nodeType="withEffect">
                                  <p:stCondLst>
                                    <p:cond delay="0"/>
                                  </p:stCondLst>
                                  <p:childTnLst>
                                    <p:set>
                                      <p:cBhvr>
                                        <p:cTn id="9" dur="1" fill="hold">
                                          <p:stCondLst>
                                            <p:cond delay="0"/>
                                          </p:stCondLst>
                                        </p:cTn>
                                        <p:tgtEl>
                                          <p:spTgt spid="420885"/>
                                        </p:tgtEl>
                                        <p:attrNameLst>
                                          <p:attrName>style.visibility</p:attrName>
                                        </p:attrNameLst>
                                      </p:cBhvr>
                                      <p:to>
                                        <p:strVal val="visible"/>
                                      </p:to>
                                    </p:set>
                                    <p:animEffect transition="in" filter="blinds(horizontal)">
                                      <p:cBhvr>
                                        <p:cTn id="10" dur="500"/>
                                        <p:tgtEl>
                                          <p:spTgt spid="420885"/>
                                        </p:tgtEl>
                                      </p:cBhvr>
                                    </p:animEffect>
                                  </p:childTnLst>
                                </p:cTn>
                              </p:par>
                              <p:par>
                                <p:cTn id="11" presetID="3" presetClass="entr" presetSubtype="10" fill="hold" nodeType="withEffect">
                                  <p:stCondLst>
                                    <p:cond delay="0"/>
                                  </p:stCondLst>
                                  <p:childTnLst>
                                    <p:set>
                                      <p:cBhvr>
                                        <p:cTn id="12" dur="1" fill="hold">
                                          <p:stCondLst>
                                            <p:cond delay="0"/>
                                          </p:stCondLst>
                                        </p:cTn>
                                        <p:tgtEl>
                                          <p:spTgt spid="420886"/>
                                        </p:tgtEl>
                                        <p:attrNameLst>
                                          <p:attrName>style.visibility</p:attrName>
                                        </p:attrNameLst>
                                      </p:cBhvr>
                                      <p:to>
                                        <p:strVal val="visible"/>
                                      </p:to>
                                    </p:set>
                                    <p:animEffect transition="in" filter="blinds(horizontal)">
                                      <p:cBhvr>
                                        <p:cTn id="13" dur="500"/>
                                        <p:tgtEl>
                                          <p:spTgt spid="420886"/>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420887"/>
                                        </p:tgtEl>
                                        <p:attrNameLst>
                                          <p:attrName>style.visibility</p:attrName>
                                        </p:attrNameLst>
                                      </p:cBhvr>
                                      <p:to>
                                        <p:strVal val="visible"/>
                                      </p:to>
                                    </p:set>
                                    <p:animEffect transition="in" filter="blinds(horizontal)">
                                      <p:cBhvr>
                                        <p:cTn id="18" dur="500"/>
                                        <p:tgtEl>
                                          <p:spTgt spid="420887"/>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nodeType="clickEffect">
                                  <p:stCondLst>
                                    <p:cond delay="0"/>
                                  </p:stCondLst>
                                  <p:childTnLst>
                                    <p:set>
                                      <p:cBhvr>
                                        <p:cTn id="22" dur="1" fill="hold">
                                          <p:stCondLst>
                                            <p:cond delay="0"/>
                                          </p:stCondLst>
                                        </p:cTn>
                                        <p:tgtEl>
                                          <p:spTgt spid="420888">
                                            <p:txEl>
                                              <p:pRg st="0" end="0"/>
                                            </p:txEl>
                                          </p:spTgt>
                                        </p:tgtEl>
                                        <p:attrNameLst>
                                          <p:attrName>style.visibility</p:attrName>
                                        </p:attrNameLst>
                                      </p:cBhvr>
                                      <p:to>
                                        <p:strVal val="visible"/>
                                      </p:to>
                                    </p:set>
                                    <p:animEffect transition="in" filter="blinds(horizontal)">
                                      <p:cBhvr>
                                        <p:cTn id="23" dur="500"/>
                                        <p:tgtEl>
                                          <p:spTgt spid="420888">
                                            <p:txEl>
                                              <p:pRg st="0" end="0"/>
                                            </p:txEl>
                                          </p:spTgt>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ntr" presetSubtype="10" fill="hold" nodeType="clickEffect">
                                  <p:stCondLst>
                                    <p:cond delay="0"/>
                                  </p:stCondLst>
                                  <p:childTnLst>
                                    <p:set>
                                      <p:cBhvr>
                                        <p:cTn id="27" dur="1" fill="hold">
                                          <p:stCondLst>
                                            <p:cond delay="0"/>
                                          </p:stCondLst>
                                        </p:cTn>
                                        <p:tgtEl>
                                          <p:spTgt spid="420888">
                                            <p:txEl>
                                              <p:pRg st="2" end="2"/>
                                            </p:txEl>
                                          </p:spTgt>
                                        </p:tgtEl>
                                        <p:attrNameLst>
                                          <p:attrName>style.visibility</p:attrName>
                                        </p:attrNameLst>
                                      </p:cBhvr>
                                      <p:to>
                                        <p:strVal val="visible"/>
                                      </p:to>
                                    </p:set>
                                    <p:animEffect transition="in" filter="blinds(horizontal)">
                                      <p:cBhvr>
                                        <p:cTn id="28" dur="500"/>
                                        <p:tgtEl>
                                          <p:spTgt spid="420888">
                                            <p:txEl>
                                              <p:pRg st="2" end="2"/>
                                            </p:txEl>
                                          </p:spTgt>
                                        </p:tgtEl>
                                      </p:cBhvr>
                                    </p:animEffect>
                                  </p:childTnLst>
                                </p:cTn>
                              </p:par>
                              <p:par>
                                <p:cTn id="29" presetID="3" presetClass="entr" presetSubtype="10" fill="hold" nodeType="withEffect">
                                  <p:stCondLst>
                                    <p:cond delay="0"/>
                                  </p:stCondLst>
                                  <p:childTnLst>
                                    <p:set>
                                      <p:cBhvr>
                                        <p:cTn id="30" dur="1" fill="hold">
                                          <p:stCondLst>
                                            <p:cond delay="0"/>
                                          </p:stCondLst>
                                        </p:cTn>
                                        <p:tgtEl>
                                          <p:spTgt spid="420888">
                                            <p:txEl>
                                              <p:pRg st="3" end="3"/>
                                            </p:txEl>
                                          </p:spTgt>
                                        </p:tgtEl>
                                        <p:attrNameLst>
                                          <p:attrName>style.visibility</p:attrName>
                                        </p:attrNameLst>
                                      </p:cBhvr>
                                      <p:to>
                                        <p:strVal val="visible"/>
                                      </p:to>
                                    </p:set>
                                    <p:animEffect transition="in" filter="blinds(horizontal)">
                                      <p:cBhvr>
                                        <p:cTn id="31" dur="500"/>
                                        <p:tgtEl>
                                          <p:spTgt spid="420888">
                                            <p:txEl>
                                              <p:pRg st="3" end="3"/>
                                            </p:txEl>
                                          </p:spTgt>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3" presetClass="entr" presetSubtype="10" fill="hold" nodeType="clickEffect">
                                  <p:stCondLst>
                                    <p:cond delay="0"/>
                                  </p:stCondLst>
                                  <p:childTnLst>
                                    <p:set>
                                      <p:cBhvr>
                                        <p:cTn id="35" dur="1" fill="hold">
                                          <p:stCondLst>
                                            <p:cond delay="0"/>
                                          </p:stCondLst>
                                        </p:cTn>
                                        <p:tgtEl>
                                          <p:spTgt spid="420888">
                                            <p:txEl>
                                              <p:pRg st="5" end="5"/>
                                            </p:txEl>
                                          </p:spTgt>
                                        </p:tgtEl>
                                        <p:attrNameLst>
                                          <p:attrName>style.visibility</p:attrName>
                                        </p:attrNameLst>
                                      </p:cBhvr>
                                      <p:to>
                                        <p:strVal val="visible"/>
                                      </p:to>
                                    </p:set>
                                    <p:animEffect transition="in" filter="blinds(horizontal)">
                                      <p:cBhvr>
                                        <p:cTn id="36" dur="500"/>
                                        <p:tgtEl>
                                          <p:spTgt spid="42088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0884" grpId="0"/>
      <p:bldP spid="420887"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9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2189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1892"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1893"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1894"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1895"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1896"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1897"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1898" name="Text Box 10"/>
          <p:cNvSpPr txBox="1">
            <a:spLocks noChangeArrowheads="1"/>
          </p:cNvSpPr>
          <p:nvPr/>
        </p:nvSpPr>
        <p:spPr bwMode="auto">
          <a:xfrm>
            <a:off x="1908175" y="3852864"/>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2</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FOLLOW(E’)</a:t>
            </a:r>
            <a:endParaRPr lang="zh-CN" altLang="en-US" sz="2200" b="1" dirty="0">
              <a:solidFill>
                <a:srgbClr val="011893"/>
              </a:solidFill>
              <a:latin typeface="Times New Roman" panose="02020603050405020304" pitchFamily="18" charset="0"/>
            </a:endParaRPr>
          </a:p>
        </p:txBody>
      </p:sp>
      <p:sp>
        <p:nvSpPr>
          <p:cNvPr id="421899" name="Rectangle 11"/>
          <p:cNvSpPr>
            <a:spLocks noChangeArrowheads="1"/>
          </p:cNvSpPr>
          <p:nvPr/>
        </p:nvSpPr>
        <p:spPr bwMode="auto">
          <a:xfrm>
            <a:off x="1651001" y="4289425"/>
            <a:ext cx="8843963" cy="2484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 由于有</a:t>
            </a:r>
            <a:r>
              <a:rPr lang="en-US" altLang="zh-CN" sz="2200" b="1" dirty="0">
                <a:latin typeface="Times New Roman" panose="02020603050405020304" pitchFamily="18" charset="0"/>
              </a:rPr>
              <a:t>E→TE’</a:t>
            </a:r>
            <a:r>
              <a:rPr lang="zh-CN" altLang="en-US" sz="2200" b="1" dirty="0">
                <a:latin typeface="Times New Roman" panose="02020603050405020304" pitchFamily="18" charset="0"/>
              </a:rPr>
              <a:t>，所以，</a:t>
            </a:r>
            <a:r>
              <a:rPr lang="en-US" altLang="zh-CN" sz="2200" b="1" dirty="0">
                <a:latin typeface="Times New Roman" panose="02020603050405020304" pitchFamily="18" charset="0"/>
              </a:rPr>
              <a:t>FOLLOW(E)</a:t>
            </a:r>
            <a:r>
              <a:rPr lang="zh-CN" altLang="en-US" sz="2200" dirty="0">
                <a:latin typeface="Times New Roman" panose="02020603050405020304" pitchFamily="18" charset="0"/>
              </a:rPr>
              <a:t> </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FOLLOW(E’)</a:t>
            </a:r>
          </a:p>
          <a:p>
            <a:pPr algn="just">
              <a:lnSpc>
                <a:spcPct val="125000"/>
              </a:lnSpc>
            </a:pP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zh-CN" altLang="en-US" sz="2000" b="1" dirty="0">
                <a:solidFill>
                  <a:srgbClr val="011893"/>
                </a:solidFill>
                <a:latin typeface="Times New Roman" panose="02020603050405020304" pitchFamily="18" charset="0"/>
                <a:sym typeface="Symbol" panose="05050102010706020507" pitchFamily="18" charset="2"/>
              </a:rPr>
              <a:t>注意：这意味着，在求</a:t>
            </a:r>
            <a:r>
              <a:rPr lang="en-US" altLang="zh-CN" sz="2000" b="1" dirty="0">
                <a:solidFill>
                  <a:srgbClr val="011893"/>
                </a:solidFill>
                <a:latin typeface="Times New Roman" panose="02020603050405020304" pitchFamily="18" charset="0"/>
                <a:sym typeface="Symbol" panose="05050102010706020507" pitchFamily="18" charset="2"/>
              </a:rPr>
              <a:t>FOLLOW(E’)</a:t>
            </a:r>
            <a:r>
              <a:rPr lang="zh-CN" altLang="en-US" sz="2000" b="1" dirty="0">
                <a:solidFill>
                  <a:srgbClr val="011893"/>
                </a:solidFill>
                <a:latin typeface="Times New Roman" panose="02020603050405020304" pitchFamily="18" charset="0"/>
                <a:sym typeface="Symbol" panose="05050102010706020507" pitchFamily="18" charset="2"/>
              </a:rPr>
              <a:t>前，要先把</a:t>
            </a:r>
            <a:r>
              <a:rPr lang="en-US" altLang="zh-CN" sz="2000" b="1" dirty="0">
                <a:solidFill>
                  <a:srgbClr val="011893"/>
                </a:solidFill>
                <a:latin typeface="Times New Roman" panose="02020603050405020304" pitchFamily="18" charset="0"/>
                <a:sym typeface="Symbol" panose="05050102010706020507" pitchFamily="18" charset="2"/>
              </a:rPr>
              <a:t>FOLLOW(E)</a:t>
            </a:r>
            <a:r>
              <a:rPr lang="zh-CN" altLang="en-US" sz="2000" b="1" dirty="0">
                <a:solidFill>
                  <a:srgbClr val="011893"/>
                </a:solidFill>
                <a:latin typeface="Times New Roman" panose="02020603050405020304" pitchFamily="18" charset="0"/>
                <a:sym typeface="Symbol" panose="05050102010706020507" pitchFamily="18" charset="2"/>
              </a:rPr>
              <a:t>求出来</a:t>
            </a:r>
          </a:p>
          <a:p>
            <a:pPr algn="just">
              <a:lnSpc>
                <a:spcPct val="125000"/>
              </a:lnSpc>
            </a:pP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2</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）又由于</a:t>
            </a:r>
            <a:r>
              <a:rPr lang="en-US" altLang="zh-CN" sz="2200" b="1" dirty="0">
                <a:latin typeface="Times New Roman" panose="02020603050405020304" pitchFamily="18" charset="0"/>
              </a:rPr>
              <a:t>E’→+TE’</a:t>
            </a:r>
            <a:r>
              <a:rPr lang="zh-CN" altLang="en-US" sz="2200" b="1" dirty="0">
                <a:latin typeface="Times New Roman" panose="02020603050405020304" pitchFamily="18" charset="0"/>
              </a:rPr>
              <a:t>，所以，</a:t>
            </a:r>
            <a:r>
              <a:rPr lang="en-US" altLang="zh-CN" sz="2200" b="1" dirty="0">
                <a:latin typeface="Times New Roman" panose="02020603050405020304" pitchFamily="18" charset="0"/>
              </a:rPr>
              <a:t>FOLLOW(E’)</a:t>
            </a:r>
            <a:r>
              <a:rPr lang="zh-CN" altLang="en-US" sz="2200" dirty="0">
                <a:latin typeface="Times New Roman" panose="02020603050405020304" pitchFamily="18" charset="0"/>
              </a:rPr>
              <a:t> </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FOLLOW(E’)</a:t>
            </a:r>
          </a:p>
          <a:p>
            <a:pPr algn="just">
              <a:lnSpc>
                <a:spcPct val="125000"/>
              </a:lnSpc>
            </a:pPr>
            <a:r>
              <a:rPr lang="en-US" altLang="zh-CN" sz="2000" b="1" dirty="0">
                <a:solidFill>
                  <a:srgbClr val="FFFF00"/>
                </a:solidFill>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zh-CN" altLang="en-US" sz="2000" b="1" dirty="0">
                <a:solidFill>
                  <a:srgbClr val="011893"/>
                </a:solidFill>
                <a:effectLst>
                  <a:outerShdw blurRad="38100" dist="38100" dir="2700000" algn="tl">
                    <a:srgbClr val="000000"/>
                  </a:outerShdw>
                </a:effectLst>
                <a:latin typeface="Times New Roman" panose="02020603050405020304" pitchFamily="18" charset="0"/>
                <a:sym typeface="Symbol" panose="05050102010706020507" pitchFamily="18" charset="2"/>
              </a:rPr>
              <a:t>注意：这话等于没说。所以可以忽略</a:t>
            </a:r>
            <a:endParaRPr lang="zh-CN" altLang="en-US" sz="2200" dirty="0">
              <a:solidFill>
                <a:srgbClr val="011893"/>
              </a:solidFill>
              <a:latin typeface="Times New Roman" panose="02020603050405020304" pitchFamily="18" charset="0"/>
            </a:endParaRPr>
          </a:p>
          <a:p>
            <a:pPr algn="just">
              <a:lnSpc>
                <a:spcPct val="125000"/>
              </a:lnSpc>
            </a:pPr>
            <a:r>
              <a:rPr lang="zh-CN" altLang="en-US" sz="2200" b="1" dirty="0">
                <a:solidFill>
                  <a:srgbClr val="011893"/>
                </a:solidFill>
                <a:latin typeface="Times New Roman" panose="02020603050405020304" pitchFamily="18" charset="0"/>
                <a:sym typeface="Symbol" panose="05050102010706020507" pitchFamily="18" charset="2"/>
              </a:rPr>
              <a:t>          所以，</a:t>
            </a:r>
            <a:r>
              <a:rPr lang="en-US" altLang="zh-CN" sz="2200" b="1" dirty="0">
                <a:solidFill>
                  <a:srgbClr val="011893"/>
                </a:solidFill>
                <a:latin typeface="Times New Roman" panose="02020603050405020304" pitchFamily="18" charset="0"/>
              </a:rPr>
              <a:t>FOLLOW(E)={#</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a:t>
            </a:r>
            <a:endParaRPr lang="zh-CN" altLang="en-US" sz="2200" b="1" dirty="0">
              <a:solidFill>
                <a:srgbClr val="011893"/>
              </a:solidFill>
              <a:latin typeface="Times New Roman" panose="02020603050405020304" pitchFamily="18" charset="0"/>
            </a:endParaRPr>
          </a:p>
          <a:p>
            <a:endParaRPr lang="zh-CN" altLang="en-US" sz="2200" b="1" dirty="0">
              <a:solidFill>
                <a:srgbClr val="FFFF00"/>
              </a:solidFill>
              <a:effectLst>
                <a:outerShdw blurRad="38100" dist="38100" dir="2700000" algn="tl">
                  <a:srgbClr val="000000"/>
                </a:outerShdw>
              </a:effectLst>
              <a:latin typeface="Times New Roman" panose="02020603050405020304" pitchFamily="18" charset="0"/>
            </a:endParaRPr>
          </a:p>
        </p:txBody>
      </p:sp>
    </p:spTree>
    <p:extLst>
      <p:ext uri="{BB962C8B-B14F-4D97-AF65-F5344CB8AC3E}">
        <p14:creationId xmlns:p14="http://schemas.microsoft.com/office/powerpoint/2010/main" val="119763358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1898"/>
                                        </p:tgtEl>
                                        <p:attrNameLst>
                                          <p:attrName>style.visibility</p:attrName>
                                        </p:attrNameLst>
                                      </p:cBhvr>
                                      <p:to>
                                        <p:strVal val="visible"/>
                                      </p:to>
                                    </p:set>
                                    <p:animEffect transition="in" filter="blinds(horizontal)">
                                      <p:cBhvr>
                                        <p:cTn id="7" dur="500"/>
                                        <p:tgtEl>
                                          <p:spTgt spid="42189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21899">
                                            <p:txEl>
                                              <p:pRg st="0" end="0"/>
                                            </p:txEl>
                                          </p:spTgt>
                                        </p:tgtEl>
                                        <p:attrNameLst>
                                          <p:attrName>style.visibility</p:attrName>
                                        </p:attrNameLst>
                                      </p:cBhvr>
                                      <p:to>
                                        <p:strVal val="visible"/>
                                      </p:to>
                                    </p:set>
                                    <p:animEffect transition="in" filter="blinds(horizontal)">
                                      <p:cBhvr>
                                        <p:cTn id="12" dur="500"/>
                                        <p:tgtEl>
                                          <p:spTgt spid="421899">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21899">
                                            <p:txEl>
                                              <p:pRg st="1" end="1"/>
                                            </p:txEl>
                                          </p:spTgt>
                                        </p:tgtEl>
                                        <p:attrNameLst>
                                          <p:attrName>style.visibility</p:attrName>
                                        </p:attrNameLst>
                                      </p:cBhvr>
                                      <p:to>
                                        <p:strVal val="visible"/>
                                      </p:to>
                                    </p:set>
                                    <p:animEffect transition="in" filter="blinds(horizontal)">
                                      <p:cBhvr>
                                        <p:cTn id="17" dur="500"/>
                                        <p:tgtEl>
                                          <p:spTgt spid="421899">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21899">
                                            <p:txEl>
                                              <p:pRg st="2" end="2"/>
                                            </p:txEl>
                                          </p:spTgt>
                                        </p:tgtEl>
                                        <p:attrNameLst>
                                          <p:attrName>style.visibility</p:attrName>
                                        </p:attrNameLst>
                                      </p:cBhvr>
                                      <p:to>
                                        <p:strVal val="visible"/>
                                      </p:to>
                                    </p:set>
                                    <p:animEffect transition="in" filter="blinds(horizontal)">
                                      <p:cBhvr>
                                        <p:cTn id="22" dur="500"/>
                                        <p:tgtEl>
                                          <p:spTgt spid="421899">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21899">
                                            <p:txEl>
                                              <p:pRg st="3" end="3"/>
                                            </p:txEl>
                                          </p:spTgt>
                                        </p:tgtEl>
                                        <p:attrNameLst>
                                          <p:attrName>style.visibility</p:attrName>
                                        </p:attrNameLst>
                                      </p:cBhvr>
                                      <p:to>
                                        <p:strVal val="visible"/>
                                      </p:to>
                                    </p:set>
                                    <p:animEffect transition="in" filter="blinds(horizontal)">
                                      <p:cBhvr>
                                        <p:cTn id="27" dur="500"/>
                                        <p:tgtEl>
                                          <p:spTgt spid="421899">
                                            <p:txEl>
                                              <p:pRg st="3" end="3"/>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421899">
                                            <p:txEl>
                                              <p:pRg st="4" end="4"/>
                                            </p:txEl>
                                          </p:spTgt>
                                        </p:tgtEl>
                                        <p:attrNameLst>
                                          <p:attrName>style.visibility</p:attrName>
                                        </p:attrNameLst>
                                      </p:cBhvr>
                                      <p:to>
                                        <p:strVal val="visible"/>
                                      </p:to>
                                    </p:set>
                                    <p:animEffect transition="in" filter="blinds(horizontal)">
                                      <p:cBhvr>
                                        <p:cTn id="30" dur="500"/>
                                        <p:tgtEl>
                                          <p:spTgt spid="42189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1898"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291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2916"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2917"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2918"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2919"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2920"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2921"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2922" name="Text Box 10"/>
          <p:cNvSpPr txBox="1">
            <a:spLocks noChangeArrowheads="1"/>
          </p:cNvSpPr>
          <p:nvPr/>
        </p:nvSpPr>
        <p:spPr bwMode="auto">
          <a:xfrm>
            <a:off x="1908175" y="3840164"/>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3</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FOLLOW(T)</a:t>
            </a:r>
            <a:endParaRPr lang="zh-CN" altLang="en-US" sz="2200" b="1" dirty="0">
              <a:solidFill>
                <a:srgbClr val="011893"/>
              </a:solidFill>
              <a:latin typeface="Times New Roman" panose="02020603050405020304" pitchFamily="18" charset="0"/>
            </a:endParaRPr>
          </a:p>
        </p:txBody>
      </p:sp>
      <p:sp>
        <p:nvSpPr>
          <p:cNvPr id="422923" name="Rectangle 11"/>
          <p:cNvSpPr>
            <a:spLocks noChangeArrowheads="1"/>
          </p:cNvSpPr>
          <p:nvPr/>
        </p:nvSpPr>
        <p:spPr bwMode="auto">
          <a:xfrm>
            <a:off x="1676401" y="4183063"/>
            <a:ext cx="8843963"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0000"/>
              </a:lnSpc>
            </a:pPr>
            <a:r>
              <a:rPr lang="zh-CN" altLang="en-US" sz="2000" b="1">
                <a:latin typeface="Times New Roman" panose="02020603050405020304" pitchFamily="18" charset="0"/>
              </a:rPr>
              <a:t>（</a:t>
            </a:r>
            <a:r>
              <a:rPr lang="en-US" altLang="zh-CN" sz="2000" b="1">
                <a:latin typeface="Times New Roman" panose="02020603050405020304" pitchFamily="18" charset="0"/>
              </a:rPr>
              <a:t>1</a:t>
            </a:r>
            <a:r>
              <a:rPr lang="zh-CN" altLang="en-US" sz="2000" b="1">
                <a:latin typeface="Times New Roman" panose="02020603050405020304" pitchFamily="18" charset="0"/>
              </a:rPr>
              <a:t>）由于有</a:t>
            </a:r>
            <a:r>
              <a:rPr lang="en-US" altLang="zh-CN" sz="2000" b="1">
                <a:latin typeface="Times New Roman" panose="02020603050405020304" pitchFamily="18" charset="0"/>
              </a:rPr>
              <a:t>E→TE’</a:t>
            </a:r>
            <a:r>
              <a:rPr lang="zh-CN" altLang="en-US" sz="2000" b="1">
                <a:latin typeface="Times New Roman" panose="02020603050405020304" pitchFamily="18" charset="0"/>
              </a:rPr>
              <a:t>，所以，</a:t>
            </a:r>
            <a:r>
              <a:rPr lang="en-US" altLang="zh-CN" sz="2000" b="1">
                <a:latin typeface="Times New Roman" panose="02020603050405020304" pitchFamily="18" charset="0"/>
              </a:rPr>
              <a:t>FIRST(E’)-{</a:t>
            </a:r>
            <a:r>
              <a:rPr lang="el-GR" altLang="zh-CN" sz="2000" b="1">
                <a:latin typeface="Times New Roman" panose="02020603050405020304" pitchFamily="18" charset="0"/>
                <a:cs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FOLLOW(T)</a:t>
            </a:r>
          </a:p>
          <a:p>
            <a:pPr algn="just">
              <a:lnSpc>
                <a:spcPct val="120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2</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E’</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E→TE’</a:t>
            </a:r>
            <a:r>
              <a:rPr lang="zh-CN" altLang="en-US" sz="2000" b="1">
                <a:latin typeface="Times New Roman" panose="02020603050405020304" pitchFamily="18" charset="0"/>
              </a:rPr>
              <a:t>其实就是</a:t>
            </a:r>
            <a:r>
              <a:rPr lang="en-US" altLang="zh-CN" sz="2000" b="1">
                <a:latin typeface="Times New Roman" panose="02020603050405020304" pitchFamily="18" charset="0"/>
              </a:rPr>
              <a:t>E→T</a:t>
            </a:r>
          </a:p>
          <a:p>
            <a:pPr algn="just">
              <a:lnSpc>
                <a:spcPct val="120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FOLLOW(E)</a:t>
            </a:r>
            <a:r>
              <a:rPr lang="zh-CN" altLang="en-US" sz="2000">
                <a:latin typeface="Times New Roman" panose="02020603050405020304" pitchFamily="18" charset="0"/>
              </a:rPr>
              <a:t> </a:t>
            </a:r>
            <a:r>
              <a:rPr lang="zh-CN" altLang="en-US" sz="2000" b="1">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000" b="1">
                <a:effectLst>
                  <a:outerShdw blurRad="38100" dist="38100" dir="2700000" algn="tl">
                    <a:srgbClr val="000000"/>
                  </a:outerShdw>
                </a:effectLst>
                <a:latin typeface="Times New Roman" panose="02020603050405020304" pitchFamily="18" charset="0"/>
                <a:sym typeface="Symbol" panose="05050102010706020507" pitchFamily="18" charset="2"/>
              </a:rPr>
              <a:t>FOLLOW(T)</a:t>
            </a:r>
          </a:p>
          <a:p>
            <a:pPr algn="just">
              <a:lnSpc>
                <a:spcPct val="120000"/>
              </a:lnSpc>
            </a:pPr>
            <a:r>
              <a:rPr lang="zh-CN" altLang="en-US" sz="2000" b="1">
                <a:latin typeface="Times New Roman" panose="02020603050405020304" pitchFamily="18" charset="0"/>
              </a:rPr>
              <a:t>（</a:t>
            </a:r>
            <a:r>
              <a:rPr lang="en-US" altLang="zh-CN" sz="2000" b="1">
                <a:latin typeface="Times New Roman" panose="02020603050405020304" pitchFamily="18" charset="0"/>
              </a:rPr>
              <a:t>3</a:t>
            </a:r>
            <a:r>
              <a:rPr lang="zh-CN" altLang="en-US" sz="2000" b="1">
                <a:latin typeface="Times New Roman" panose="02020603050405020304" pitchFamily="18" charset="0"/>
              </a:rPr>
              <a:t>）由于有</a:t>
            </a:r>
            <a:r>
              <a:rPr lang="en-US" altLang="zh-CN" sz="2000" b="1">
                <a:latin typeface="Times New Roman" panose="02020603050405020304" pitchFamily="18" charset="0"/>
              </a:rPr>
              <a:t>E’→+TE’</a:t>
            </a:r>
            <a:r>
              <a:rPr lang="zh-CN" altLang="en-US" sz="2000" b="1">
                <a:latin typeface="Times New Roman" panose="02020603050405020304" pitchFamily="18" charset="0"/>
              </a:rPr>
              <a:t>，所以，</a:t>
            </a:r>
            <a:r>
              <a:rPr lang="en-US" altLang="zh-CN" sz="2000" b="1">
                <a:latin typeface="Times New Roman" panose="02020603050405020304" pitchFamily="18" charset="0"/>
              </a:rPr>
              <a:t>FIRST(E’)-{</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FOLLOW(T) </a:t>
            </a:r>
          </a:p>
          <a:p>
            <a:pPr algn="just">
              <a:lnSpc>
                <a:spcPct val="120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4</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E’</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E’→+TE’</a:t>
            </a:r>
            <a:r>
              <a:rPr lang="zh-CN" altLang="en-US" sz="2000" b="1">
                <a:latin typeface="Times New Roman" panose="02020603050405020304" pitchFamily="18" charset="0"/>
              </a:rPr>
              <a:t>其实就是</a:t>
            </a:r>
            <a:r>
              <a:rPr lang="en-US" altLang="zh-CN" sz="2000" b="1">
                <a:latin typeface="Times New Roman" panose="02020603050405020304" pitchFamily="18" charset="0"/>
              </a:rPr>
              <a:t>E’→+T</a:t>
            </a:r>
          </a:p>
          <a:p>
            <a:pPr algn="just">
              <a:lnSpc>
                <a:spcPct val="120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FOLLOW(E’)</a:t>
            </a:r>
            <a:r>
              <a:rPr lang="zh-CN" altLang="en-US" sz="2000">
                <a:latin typeface="Times New Roman" panose="02020603050405020304" pitchFamily="18" charset="0"/>
              </a:rPr>
              <a:t> </a:t>
            </a:r>
            <a:r>
              <a:rPr lang="zh-CN" altLang="en-US" sz="2000" b="1">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000" b="1">
                <a:effectLst>
                  <a:outerShdw blurRad="38100" dist="38100" dir="2700000" algn="tl">
                    <a:srgbClr val="000000"/>
                  </a:outerShdw>
                </a:effectLst>
                <a:latin typeface="Times New Roman" panose="02020603050405020304" pitchFamily="18" charset="0"/>
                <a:sym typeface="Symbol" panose="05050102010706020507" pitchFamily="18" charset="2"/>
              </a:rPr>
              <a:t>FOLLOW(T)</a:t>
            </a:r>
            <a:endParaRPr lang="en-US" altLang="zh-CN" sz="2000" b="1">
              <a:latin typeface="Times New Roman" panose="02020603050405020304" pitchFamily="18" charset="0"/>
              <a:sym typeface="Symbol" panose="05050102010706020507" pitchFamily="18" charset="2"/>
            </a:endParaRPr>
          </a:p>
        </p:txBody>
      </p:sp>
      <p:sp>
        <p:nvSpPr>
          <p:cNvPr id="422924" name="Text Box 12"/>
          <p:cNvSpPr txBox="1">
            <a:spLocks noChangeArrowheads="1"/>
          </p:cNvSpPr>
          <p:nvPr/>
        </p:nvSpPr>
        <p:spPr bwMode="auto">
          <a:xfrm>
            <a:off x="6905625" y="752475"/>
            <a:ext cx="226695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FOLLOW(T)={</a:t>
            </a:r>
          </a:p>
        </p:txBody>
      </p:sp>
      <p:sp>
        <p:nvSpPr>
          <p:cNvPr id="422925" name="Text Box 13"/>
          <p:cNvSpPr txBox="1">
            <a:spLocks noChangeArrowheads="1"/>
          </p:cNvSpPr>
          <p:nvPr/>
        </p:nvSpPr>
        <p:spPr bwMode="auto">
          <a:xfrm>
            <a:off x="8867776" y="781050"/>
            <a:ext cx="404813"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a:t>
            </a:r>
          </a:p>
        </p:txBody>
      </p:sp>
      <p:sp>
        <p:nvSpPr>
          <p:cNvPr id="422926" name="Text Box 14"/>
          <p:cNvSpPr txBox="1">
            <a:spLocks noChangeArrowheads="1"/>
          </p:cNvSpPr>
          <p:nvPr/>
        </p:nvSpPr>
        <p:spPr bwMode="auto">
          <a:xfrm>
            <a:off x="9074150" y="766764"/>
            <a:ext cx="6604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 #, )</a:t>
            </a:r>
          </a:p>
        </p:txBody>
      </p:sp>
      <p:sp>
        <p:nvSpPr>
          <p:cNvPr id="422927" name="Text Box 15"/>
          <p:cNvSpPr txBox="1">
            <a:spLocks noChangeArrowheads="1"/>
          </p:cNvSpPr>
          <p:nvPr/>
        </p:nvSpPr>
        <p:spPr bwMode="auto">
          <a:xfrm>
            <a:off x="9632950" y="735014"/>
            <a:ext cx="6604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a:t>
            </a:r>
          </a:p>
        </p:txBody>
      </p:sp>
    </p:spTree>
    <p:extLst>
      <p:ext uri="{BB962C8B-B14F-4D97-AF65-F5344CB8AC3E}">
        <p14:creationId xmlns:p14="http://schemas.microsoft.com/office/powerpoint/2010/main" val="22316340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2922"/>
                                        </p:tgtEl>
                                        <p:attrNameLst>
                                          <p:attrName>style.visibility</p:attrName>
                                        </p:attrNameLst>
                                      </p:cBhvr>
                                      <p:to>
                                        <p:strVal val="visible"/>
                                      </p:to>
                                    </p:set>
                                    <p:animEffect transition="in" filter="blinds(horizontal)">
                                      <p:cBhvr>
                                        <p:cTn id="7" dur="500"/>
                                        <p:tgtEl>
                                          <p:spTgt spid="4229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22924"/>
                                        </p:tgtEl>
                                        <p:attrNameLst>
                                          <p:attrName>style.visibility</p:attrName>
                                        </p:attrNameLst>
                                      </p:cBhvr>
                                      <p:to>
                                        <p:strVal val="visible"/>
                                      </p:to>
                                    </p:set>
                                    <p:animEffect transition="in" filter="blinds(horizontal)">
                                      <p:cBhvr>
                                        <p:cTn id="12" dur="500"/>
                                        <p:tgtEl>
                                          <p:spTgt spid="42292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22923">
                                            <p:txEl>
                                              <p:pRg st="0" end="0"/>
                                            </p:txEl>
                                          </p:spTgt>
                                        </p:tgtEl>
                                        <p:attrNameLst>
                                          <p:attrName>style.visibility</p:attrName>
                                        </p:attrNameLst>
                                      </p:cBhvr>
                                      <p:to>
                                        <p:strVal val="visible"/>
                                      </p:to>
                                    </p:set>
                                    <p:animEffect transition="in" filter="blinds(horizontal)">
                                      <p:cBhvr>
                                        <p:cTn id="17" dur="500"/>
                                        <p:tgtEl>
                                          <p:spTgt spid="422923">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22925"/>
                                        </p:tgtEl>
                                        <p:attrNameLst>
                                          <p:attrName>style.visibility</p:attrName>
                                        </p:attrNameLst>
                                      </p:cBhvr>
                                      <p:to>
                                        <p:strVal val="visible"/>
                                      </p:to>
                                    </p:set>
                                    <p:animEffect transition="in" filter="blinds(horizontal)">
                                      <p:cBhvr>
                                        <p:cTn id="22" dur="500"/>
                                        <p:tgtEl>
                                          <p:spTgt spid="422925"/>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22923">
                                            <p:txEl>
                                              <p:pRg st="1" end="1"/>
                                            </p:txEl>
                                          </p:spTgt>
                                        </p:tgtEl>
                                        <p:attrNameLst>
                                          <p:attrName>style.visibility</p:attrName>
                                        </p:attrNameLst>
                                      </p:cBhvr>
                                      <p:to>
                                        <p:strVal val="visible"/>
                                      </p:to>
                                    </p:set>
                                    <p:animEffect transition="in" filter="blinds(horizontal)">
                                      <p:cBhvr>
                                        <p:cTn id="27" dur="500"/>
                                        <p:tgtEl>
                                          <p:spTgt spid="422923">
                                            <p:txEl>
                                              <p:pRg st="1" end="1"/>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422923">
                                            <p:txEl>
                                              <p:pRg st="2" end="2"/>
                                            </p:txEl>
                                          </p:spTgt>
                                        </p:tgtEl>
                                        <p:attrNameLst>
                                          <p:attrName>style.visibility</p:attrName>
                                        </p:attrNameLst>
                                      </p:cBhvr>
                                      <p:to>
                                        <p:strVal val="visible"/>
                                      </p:to>
                                    </p:set>
                                    <p:animEffect transition="in" filter="blinds(horizontal)">
                                      <p:cBhvr>
                                        <p:cTn id="30" dur="500"/>
                                        <p:tgtEl>
                                          <p:spTgt spid="422923">
                                            <p:txEl>
                                              <p:pRg st="2" end="2"/>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422926"/>
                                        </p:tgtEl>
                                        <p:attrNameLst>
                                          <p:attrName>style.visibility</p:attrName>
                                        </p:attrNameLst>
                                      </p:cBhvr>
                                      <p:to>
                                        <p:strVal val="visible"/>
                                      </p:to>
                                    </p:set>
                                    <p:animEffect transition="in" filter="blinds(horizontal)">
                                      <p:cBhvr>
                                        <p:cTn id="35" dur="500"/>
                                        <p:tgtEl>
                                          <p:spTgt spid="422926"/>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3" presetClass="entr" presetSubtype="10" fill="hold" nodeType="clickEffect">
                                  <p:stCondLst>
                                    <p:cond delay="0"/>
                                  </p:stCondLst>
                                  <p:childTnLst>
                                    <p:set>
                                      <p:cBhvr>
                                        <p:cTn id="39" dur="1" fill="hold">
                                          <p:stCondLst>
                                            <p:cond delay="0"/>
                                          </p:stCondLst>
                                        </p:cTn>
                                        <p:tgtEl>
                                          <p:spTgt spid="422923">
                                            <p:txEl>
                                              <p:pRg st="3" end="3"/>
                                            </p:txEl>
                                          </p:spTgt>
                                        </p:tgtEl>
                                        <p:attrNameLst>
                                          <p:attrName>style.visibility</p:attrName>
                                        </p:attrNameLst>
                                      </p:cBhvr>
                                      <p:to>
                                        <p:strVal val="visible"/>
                                      </p:to>
                                    </p:set>
                                    <p:animEffect transition="in" filter="blinds(horizontal)">
                                      <p:cBhvr>
                                        <p:cTn id="40" dur="500"/>
                                        <p:tgtEl>
                                          <p:spTgt spid="422923">
                                            <p:txEl>
                                              <p:pRg st="3" end="3"/>
                                            </p:txEl>
                                          </p:spTgt>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3" presetClass="entr" presetSubtype="10" fill="hold" nodeType="clickEffect">
                                  <p:stCondLst>
                                    <p:cond delay="0"/>
                                  </p:stCondLst>
                                  <p:childTnLst>
                                    <p:set>
                                      <p:cBhvr>
                                        <p:cTn id="44" dur="1" fill="hold">
                                          <p:stCondLst>
                                            <p:cond delay="0"/>
                                          </p:stCondLst>
                                        </p:cTn>
                                        <p:tgtEl>
                                          <p:spTgt spid="422923">
                                            <p:txEl>
                                              <p:pRg st="4" end="4"/>
                                            </p:txEl>
                                          </p:spTgt>
                                        </p:tgtEl>
                                        <p:attrNameLst>
                                          <p:attrName>style.visibility</p:attrName>
                                        </p:attrNameLst>
                                      </p:cBhvr>
                                      <p:to>
                                        <p:strVal val="visible"/>
                                      </p:to>
                                    </p:set>
                                    <p:animEffect transition="in" filter="blinds(horizontal)">
                                      <p:cBhvr>
                                        <p:cTn id="45" dur="500"/>
                                        <p:tgtEl>
                                          <p:spTgt spid="422923">
                                            <p:txEl>
                                              <p:pRg st="4" end="4"/>
                                            </p:txEl>
                                          </p:spTgt>
                                        </p:tgtEl>
                                      </p:cBhvr>
                                    </p:animEffect>
                                  </p:childTnLst>
                                </p:cTn>
                              </p:par>
                              <p:par>
                                <p:cTn id="46" presetID="3" presetClass="entr" presetSubtype="10" fill="hold" nodeType="withEffect">
                                  <p:stCondLst>
                                    <p:cond delay="0"/>
                                  </p:stCondLst>
                                  <p:childTnLst>
                                    <p:set>
                                      <p:cBhvr>
                                        <p:cTn id="47" dur="1" fill="hold">
                                          <p:stCondLst>
                                            <p:cond delay="0"/>
                                          </p:stCondLst>
                                        </p:cTn>
                                        <p:tgtEl>
                                          <p:spTgt spid="422923">
                                            <p:txEl>
                                              <p:pRg st="5" end="5"/>
                                            </p:txEl>
                                          </p:spTgt>
                                        </p:tgtEl>
                                        <p:attrNameLst>
                                          <p:attrName>style.visibility</p:attrName>
                                        </p:attrNameLst>
                                      </p:cBhvr>
                                      <p:to>
                                        <p:strVal val="visible"/>
                                      </p:to>
                                    </p:set>
                                    <p:animEffect transition="in" filter="blinds(horizontal)">
                                      <p:cBhvr>
                                        <p:cTn id="48" dur="500"/>
                                        <p:tgtEl>
                                          <p:spTgt spid="422923">
                                            <p:txEl>
                                              <p:pRg st="5" end="5"/>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422927"/>
                                        </p:tgtEl>
                                        <p:attrNameLst>
                                          <p:attrName>style.visibility</p:attrName>
                                        </p:attrNameLst>
                                      </p:cBhvr>
                                      <p:to>
                                        <p:strVal val="visible"/>
                                      </p:to>
                                    </p:set>
                                    <p:animEffect transition="in" filter="blinds(horizontal)">
                                      <p:cBhvr>
                                        <p:cTn id="53" dur="500"/>
                                        <p:tgtEl>
                                          <p:spTgt spid="4229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2922" grpId="0"/>
      <p:bldP spid="422924" grpId="0"/>
      <p:bldP spid="422925" grpId="0"/>
      <p:bldP spid="422926" grpId="0"/>
      <p:bldP spid="422927"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496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4964"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4965"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4966"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4967"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4968"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4969"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4970" name="Text Box 10"/>
          <p:cNvSpPr txBox="1">
            <a:spLocks noChangeArrowheads="1"/>
          </p:cNvSpPr>
          <p:nvPr/>
        </p:nvSpPr>
        <p:spPr bwMode="auto">
          <a:xfrm>
            <a:off x="1908175" y="3840164"/>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3</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FOLLOW(T)</a:t>
            </a:r>
            <a:endParaRPr lang="zh-CN" altLang="en-US" sz="2200" b="1" dirty="0">
              <a:solidFill>
                <a:srgbClr val="011893"/>
              </a:solidFill>
              <a:latin typeface="Times New Roman" panose="02020603050405020304" pitchFamily="18" charset="0"/>
            </a:endParaRPr>
          </a:p>
        </p:txBody>
      </p:sp>
      <p:sp>
        <p:nvSpPr>
          <p:cNvPr id="424971" name="Rectangle 11"/>
          <p:cNvSpPr>
            <a:spLocks noChangeArrowheads="1"/>
          </p:cNvSpPr>
          <p:nvPr/>
        </p:nvSpPr>
        <p:spPr bwMode="auto">
          <a:xfrm>
            <a:off x="1676401" y="4183063"/>
            <a:ext cx="8843963"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0000"/>
              </a:lnSpc>
            </a:pPr>
            <a:r>
              <a:rPr lang="zh-CN" altLang="en-US" sz="2000" b="1">
                <a:latin typeface="Times New Roman" panose="02020603050405020304" pitchFamily="18" charset="0"/>
              </a:rPr>
              <a:t>（</a:t>
            </a:r>
            <a:r>
              <a:rPr lang="en-US" altLang="zh-CN" sz="2000" b="1">
                <a:latin typeface="Times New Roman" panose="02020603050405020304" pitchFamily="18" charset="0"/>
              </a:rPr>
              <a:t>1</a:t>
            </a:r>
            <a:r>
              <a:rPr lang="zh-CN" altLang="en-US" sz="2000" b="1">
                <a:latin typeface="Times New Roman" panose="02020603050405020304" pitchFamily="18" charset="0"/>
              </a:rPr>
              <a:t>）由于有</a:t>
            </a:r>
            <a:r>
              <a:rPr lang="en-US" altLang="zh-CN" sz="2000" b="1">
                <a:latin typeface="Times New Roman" panose="02020603050405020304" pitchFamily="18" charset="0"/>
              </a:rPr>
              <a:t>E→TE’</a:t>
            </a:r>
            <a:r>
              <a:rPr lang="zh-CN" altLang="en-US" sz="2000" b="1">
                <a:latin typeface="Times New Roman" panose="02020603050405020304" pitchFamily="18" charset="0"/>
              </a:rPr>
              <a:t>，所以，</a:t>
            </a:r>
            <a:r>
              <a:rPr lang="en-US" altLang="zh-CN" sz="2000" b="1">
                <a:latin typeface="Times New Roman" panose="02020603050405020304" pitchFamily="18" charset="0"/>
              </a:rPr>
              <a:t>FIRST(E’)-{</a:t>
            </a:r>
            <a:r>
              <a:rPr lang="el-GR" altLang="zh-CN" sz="2000" b="1">
                <a:latin typeface="Times New Roman" panose="02020603050405020304" pitchFamily="18" charset="0"/>
                <a:cs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FOLLOW(T)</a:t>
            </a:r>
          </a:p>
          <a:p>
            <a:pPr algn="just">
              <a:lnSpc>
                <a:spcPct val="120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2</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E’</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E→TE’</a:t>
            </a:r>
            <a:r>
              <a:rPr lang="zh-CN" altLang="en-US" sz="2000" b="1">
                <a:latin typeface="Times New Roman" panose="02020603050405020304" pitchFamily="18" charset="0"/>
              </a:rPr>
              <a:t>其实就是</a:t>
            </a:r>
            <a:r>
              <a:rPr lang="en-US" altLang="zh-CN" sz="2000" b="1">
                <a:latin typeface="Times New Roman" panose="02020603050405020304" pitchFamily="18" charset="0"/>
              </a:rPr>
              <a:t>E→T</a:t>
            </a:r>
          </a:p>
          <a:p>
            <a:pPr algn="just">
              <a:lnSpc>
                <a:spcPct val="120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FOLLOW(E)</a:t>
            </a:r>
            <a:r>
              <a:rPr lang="zh-CN" altLang="en-US" sz="2000">
                <a:latin typeface="Times New Roman" panose="02020603050405020304" pitchFamily="18" charset="0"/>
              </a:rPr>
              <a:t> </a:t>
            </a:r>
            <a:r>
              <a:rPr lang="zh-CN" altLang="en-US" sz="2000" b="1">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000" b="1">
                <a:effectLst>
                  <a:outerShdw blurRad="38100" dist="38100" dir="2700000" algn="tl">
                    <a:srgbClr val="000000"/>
                  </a:outerShdw>
                </a:effectLst>
                <a:latin typeface="Times New Roman" panose="02020603050405020304" pitchFamily="18" charset="0"/>
                <a:sym typeface="Symbol" panose="05050102010706020507" pitchFamily="18" charset="2"/>
              </a:rPr>
              <a:t>FOLLOW(T)</a:t>
            </a:r>
          </a:p>
          <a:p>
            <a:pPr algn="just">
              <a:lnSpc>
                <a:spcPct val="120000"/>
              </a:lnSpc>
            </a:pPr>
            <a:r>
              <a:rPr lang="zh-CN" altLang="en-US" sz="2000" b="1">
                <a:latin typeface="Times New Roman" panose="02020603050405020304" pitchFamily="18" charset="0"/>
              </a:rPr>
              <a:t>（</a:t>
            </a:r>
            <a:r>
              <a:rPr lang="en-US" altLang="zh-CN" sz="2000" b="1">
                <a:latin typeface="Times New Roman" panose="02020603050405020304" pitchFamily="18" charset="0"/>
              </a:rPr>
              <a:t>3</a:t>
            </a:r>
            <a:r>
              <a:rPr lang="zh-CN" altLang="en-US" sz="2000" b="1">
                <a:latin typeface="Times New Roman" panose="02020603050405020304" pitchFamily="18" charset="0"/>
              </a:rPr>
              <a:t>）由于有</a:t>
            </a:r>
            <a:r>
              <a:rPr lang="en-US" altLang="zh-CN" sz="2000" b="1">
                <a:latin typeface="Times New Roman" panose="02020603050405020304" pitchFamily="18" charset="0"/>
              </a:rPr>
              <a:t>E’→TE’</a:t>
            </a:r>
            <a:r>
              <a:rPr lang="zh-CN" altLang="en-US" sz="2000" b="1">
                <a:latin typeface="Times New Roman" panose="02020603050405020304" pitchFamily="18" charset="0"/>
              </a:rPr>
              <a:t>，所以，</a:t>
            </a:r>
            <a:r>
              <a:rPr lang="en-US" altLang="zh-CN" sz="2000" b="1">
                <a:latin typeface="Times New Roman" panose="02020603050405020304" pitchFamily="18" charset="0"/>
              </a:rPr>
              <a:t>FIRST(E’)-{</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FOLLOW(T) </a:t>
            </a:r>
          </a:p>
          <a:p>
            <a:pPr algn="just">
              <a:lnSpc>
                <a:spcPct val="120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4</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E’</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E’→TE’</a:t>
            </a:r>
            <a:r>
              <a:rPr lang="zh-CN" altLang="en-US" sz="2000" b="1">
                <a:latin typeface="Times New Roman" panose="02020603050405020304" pitchFamily="18" charset="0"/>
              </a:rPr>
              <a:t>其实就是</a:t>
            </a:r>
            <a:r>
              <a:rPr lang="en-US" altLang="zh-CN" sz="2000" b="1">
                <a:latin typeface="Times New Roman" panose="02020603050405020304" pitchFamily="18" charset="0"/>
              </a:rPr>
              <a:t>E’→T</a:t>
            </a:r>
          </a:p>
          <a:p>
            <a:pPr algn="just">
              <a:lnSpc>
                <a:spcPct val="120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FOLLOW(E’)</a:t>
            </a:r>
            <a:r>
              <a:rPr lang="zh-CN" altLang="en-US" sz="2000">
                <a:latin typeface="Times New Roman" panose="02020603050405020304" pitchFamily="18" charset="0"/>
              </a:rPr>
              <a:t> </a:t>
            </a:r>
            <a:r>
              <a:rPr lang="zh-CN" altLang="en-US" sz="2000" b="1">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000" b="1">
                <a:effectLst>
                  <a:outerShdw blurRad="38100" dist="38100" dir="2700000" algn="tl">
                    <a:srgbClr val="000000"/>
                  </a:outerShdw>
                </a:effectLst>
                <a:latin typeface="Times New Roman" panose="02020603050405020304" pitchFamily="18" charset="0"/>
                <a:sym typeface="Symbol" panose="05050102010706020507" pitchFamily="18" charset="2"/>
              </a:rPr>
              <a:t>FOLLOW(T)</a:t>
            </a:r>
            <a:endParaRPr lang="en-US" altLang="zh-CN" sz="2000" b="1">
              <a:latin typeface="Times New Roman" panose="02020603050405020304" pitchFamily="18" charset="0"/>
              <a:sym typeface="Symbol" panose="05050102010706020507" pitchFamily="18" charset="2"/>
            </a:endParaRPr>
          </a:p>
        </p:txBody>
      </p:sp>
      <p:sp>
        <p:nvSpPr>
          <p:cNvPr id="424972" name="Text Box 12"/>
          <p:cNvSpPr txBox="1">
            <a:spLocks noChangeArrowheads="1"/>
          </p:cNvSpPr>
          <p:nvPr/>
        </p:nvSpPr>
        <p:spPr bwMode="auto">
          <a:xfrm>
            <a:off x="6892924" y="727075"/>
            <a:ext cx="347980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sz="2200" b="1" dirty="0">
                <a:solidFill>
                  <a:srgbClr val="011893"/>
                </a:solidFill>
                <a:latin typeface="Times New Roman" panose="02020603050405020304" pitchFamily="18" charset="0"/>
              </a:rPr>
              <a:t>FOLLOW(T)={</a:t>
            </a:r>
          </a:p>
        </p:txBody>
      </p:sp>
      <p:sp>
        <p:nvSpPr>
          <p:cNvPr id="424973" name="Text Box 13"/>
          <p:cNvSpPr txBox="1">
            <a:spLocks noChangeArrowheads="1"/>
          </p:cNvSpPr>
          <p:nvPr/>
        </p:nvSpPr>
        <p:spPr bwMode="auto">
          <a:xfrm>
            <a:off x="8867776" y="781050"/>
            <a:ext cx="404813"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a:t>
            </a:r>
          </a:p>
        </p:txBody>
      </p:sp>
      <p:sp>
        <p:nvSpPr>
          <p:cNvPr id="424974" name="Text Box 14"/>
          <p:cNvSpPr txBox="1">
            <a:spLocks noChangeArrowheads="1"/>
          </p:cNvSpPr>
          <p:nvPr/>
        </p:nvSpPr>
        <p:spPr bwMode="auto">
          <a:xfrm>
            <a:off x="9074150" y="766764"/>
            <a:ext cx="6604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 #, )</a:t>
            </a:r>
          </a:p>
        </p:txBody>
      </p:sp>
      <p:sp>
        <p:nvSpPr>
          <p:cNvPr id="424975" name="Text Box 15"/>
          <p:cNvSpPr txBox="1">
            <a:spLocks noChangeArrowheads="1"/>
          </p:cNvSpPr>
          <p:nvPr/>
        </p:nvSpPr>
        <p:spPr bwMode="auto">
          <a:xfrm>
            <a:off x="9632950" y="735014"/>
            <a:ext cx="66040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2369330803"/>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393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3940"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3941"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3942"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3943"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3944"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3945"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3946" name="Text Box 10"/>
          <p:cNvSpPr txBox="1">
            <a:spLocks noChangeArrowheads="1"/>
          </p:cNvSpPr>
          <p:nvPr/>
        </p:nvSpPr>
        <p:spPr bwMode="auto">
          <a:xfrm>
            <a:off x="1908175" y="4021139"/>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4</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FOLLOW(T’)</a:t>
            </a:r>
            <a:endParaRPr lang="zh-CN" altLang="en-US" sz="2200" b="1" dirty="0">
              <a:solidFill>
                <a:srgbClr val="011893"/>
              </a:solidFill>
              <a:latin typeface="Times New Roman" panose="02020603050405020304" pitchFamily="18" charset="0"/>
            </a:endParaRPr>
          </a:p>
        </p:txBody>
      </p:sp>
      <p:sp>
        <p:nvSpPr>
          <p:cNvPr id="423947" name="Rectangle 11"/>
          <p:cNvSpPr>
            <a:spLocks noChangeArrowheads="1"/>
          </p:cNvSpPr>
          <p:nvPr/>
        </p:nvSpPr>
        <p:spPr bwMode="auto">
          <a:xfrm>
            <a:off x="1676401" y="4459289"/>
            <a:ext cx="8843963" cy="1712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1</a:t>
            </a:r>
            <a:r>
              <a:rPr lang="zh-CN" altLang="en-US" sz="2200" b="1" dirty="0">
                <a:latin typeface="Times New Roman" panose="02020603050405020304" pitchFamily="18" charset="0"/>
              </a:rPr>
              <a:t>）由于有</a:t>
            </a:r>
            <a:r>
              <a:rPr lang="en-US" altLang="zh-CN" sz="2200" b="1" dirty="0">
                <a:latin typeface="Times New Roman" panose="02020603050405020304" pitchFamily="18" charset="0"/>
              </a:rPr>
              <a:t>T→FT’</a:t>
            </a:r>
            <a:r>
              <a:rPr lang="zh-CN" altLang="en-US" sz="2200" b="1" dirty="0">
                <a:latin typeface="Times New Roman" panose="02020603050405020304" pitchFamily="18" charset="0"/>
              </a:rPr>
              <a:t>，所以，</a:t>
            </a:r>
            <a:r>
              <a:rPr lang="en-US" altLang="zh-CN" sz="2200" b="1" dirty="0">
                <a:latin typeface="Times New Roman" panose="02020603050405020304" pitchFamily="18" charset="0"/>
              </a:rPr>
              <a:t>FOLLOW(T)</a:t>
            </a:r>
            <a:r>
              <a:rPr lang="zh-CN" altLang="en-US" sz="2200" dirty="0">
                <a:latin typeface="Times New Roman" panose="02020603050405020304" pitchFamily="18" charset="0"/>
              </a:rPr>
              <a:t> </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FOLLOW(T’)</a:t>
            </a:r>
          </a:p>
          <a:p>
            <a:pPr algn="just">
              <a:lnSpc>
                <a:spcPct val="135000"/>
              </a:lnSpc>
            </a:pPr>
            <a:r>
              <a:rPr lang="zh-CN" altLang="en-US" sz="2200" b="1" dirty="0">
                <a:latin typeface="Times New Roman" panose="02020603050405020304" pitchFamily="18" charset="0"/>
              </a:rPr>
              <a:t>（</a:t>
            </a:r>
            <a:r>
              <a:rPr lang="en-US" altLang="zh-CN" sz="2200" b="1" dirty="0">
                <a:latin typeface="Times New Roman" panose="02020603050405020304" pitchFamily="18" charset="0"/>
              </a:rPr>
              <a:t>2</a:t>
            </a:r>
            <a:r>
              <a:rPr lang="zh-CN" altLang="en-US" sz="2200" b="1" dirty="0">
                <a:latin typeface="Times New Roman" panose="02020603050405020304" pitchFamily="18" charset="0"/>
              </a:rPr>
              <a:t>）由于有</a:t>
            </a:r>
            <a:r>
              <a:rPr lang="en-US" altLang="zh-CN" sz="2200" b="1" dirty="0">
                <a:latin typeface="Times New Roman" panose="02020603050405020304" pitchFamily="18" charset="0"/>
              </a:rPr>
              <a:t>T’→*FT’</a:t>
            </a:r>
            <a:r>
              <a:rPr lang="en-US" altLang="zh-CN" sz="2200" dirty="0">
                <a:latin typeface="Times New Roman" panose="02020603050405020304" pitchFamily="18" charset="0"/>
              </a:rPr>
              <a:t> </a:t>
            </a:r>
            <a:r>
              <a:rPr lang="zh-CN" altLang="en-US" sz="2200" dirty="0">
                <a:latin typeface="Times New Roman" panose="02020603050405020304" pitchFamily="18" charset="0"/>
              </a:rPr>
              <a:t>，</a:t>
            </a:r>
            <a:r>
              <a:rPr lang="zh-CN" altLang="en-US" sz="2200" b="1" dirty="0">
                <a:latin typeface="Times New Roman" panose="02020603050405020304" pitchFamily="18" charset="0"/>
              </a:rPr>
              <a:t>所以，</a:t>
            </a:r>
            <a:r>
              <a:rPr lang="en-US" altLang="zh-CN" sz="2200" b="1" dirty="0">
                <a:latin typeface="Times New Roman" panose="02020603050405020304" pitchFamily="18" charset="0"/>
              </a:rPr>
              <a:t>FOLLOW(T’)</a:t>
            </a:r>
            <a:r>
              <a:rPr lang="zh-CN" altLang="en-US" sz="2200" dirty="0">
                <a:latin typeface="Times New Roman" panose="02020603050405020304" pitchFamily="18" charset="0"/>
              </a:rPr>
              <a:t> </a:t>
            </a:r>
            <a:r>
              <a:rPr lang="zh-CN" altLang="en-US"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en-US" altLang="zh-CN" sz="2200" b="1" dirty="0">
                <a:effectLst>
                  <a:outerShdw blurRad="38100" dist="38100" dir="2700000" algn="tl">
                    <a:srgbClr val="000000"/>
                  </a:outerShdw>
                </a:effectLst>
                <a:latin typeface="Times New Roman" panose="02020603050405020304" pitchFamily="18" charset="0"/>
                <a:sym typeface="Symbol" panose="05050102010706020507" pitchFamily="18" charset="2"/>
              </a:rPr>
              <a:t>FOLLOW(T’)</a:t>
            </a:r>
          </a:p>
          <a:p>
            <a:pPr algn="just">
              <a:lnSpc>
                <a:spcPct val="135000"/>
              </a:lnSpc>
            </a:pPr>
            <a:endParaRPr lang="zh-CN" altLang="en-US" sz="1200" b="1" dirty="0">
              <a:effectLst>
                <a:outerShdw blurRad="38100" dist="38100" dir="2700000" algn="tl">
                  <a:srgbClr val="000000"/>
                </a:outerShdw>
              </a:effectLst>
              <a:latin typeface="Times New Roman" panose="02020603050405020304" pitchFamily="18" charset="0"/>
              <a:sym typeface="Symbol" panose="05050102010706020507" pitchFamily="18" charset="2"/>
            </a:endParaRPr>
          </a:p>
          <a:p>
            <a:pPr algn="just">
              <a:lnSpc>
                <a:spcPct val="135000"/>
              </a:lnSpc>
            </a:pPr>
            <a:r>
              <a:rPr lang="zh-CN" altLang="en-US" sz="2200" b="1" dirty="0">
                <a:solidFill>
                  <a:srgbClr val="FFFF00"/>
                </a:solidFill>
                <a:effectLst>
                  <a:outerShdw blurRad="38100" dist="38100" dir="2700000" algn="tl">
                    <a:srgbClr val="000000"/>
                  </a:outerShdw>
                </a:effectLst>
                <a:latin typeface="Times New Roman" panose="02020603050405020304" pitchFamily="18" charset="0"/>
                <a:sym typeface="Symbol" panose="05050102010706020507" pitchFamily="18" charset="2"/>
              </a:rPr>
              <a:t>          </a:t>
            </a:r>
            <a:r>
              <a:rPr lang="zh-CN" altLang="en-US" sz="2200" b="1" dirty="0">
                <a:solidFill>
                  <a:srgbClr val="011893"/>
                </a:solidFill>
                <a:latin typeface="Times New Roman" panose="02020603050405020304" pitchFamily="18" charset="0"/>
                <a:sym typeface="Symbol" panose="05050102010706020507" pitchFamily="18" charset="2"/>
              </a:rPr>
              <a:t>所以，</a:t>
            </a:r>
            <a:r>
              <a:rPr lang="en-US" altLang="zh-CN" sz="2200" b="1" dirty="0">
                <a:solidFill>
                  <a:srgbClr val="011893"/>
                </a:solidFill>
                <a:latin typeface="Times New Roman" panose="02020603050405020304" pitchFamily="18" charset="0"/>
                <a:sym typeface="Symbol" panose="05050102010706020507" pitchFamily="18" charset="2"/>
              </a:rPr>
              <a:t>FOLLOW(T’)={ +, #, ) }</a:t>
            </a:r>
          </a:p>
        </p:txBody>
      </p:sp>
    </p:spTree>
    <p:extLst>
      <p:ext uri="{BB962C8B-B14F-4D97-AF65-F5344CB8AC3E}">
        <p14:creationId xmlns:p14="http://schemas.microsoft.com/office/powerpoint/2010/main" val="293001026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3946"/>
                                        </p:tgtEl>
                                        <p:attrNameLst>
                                          <p:attrName>style.visibility</p:attrName>
                                        </p:attrNameLst>
                                      </p:cBhvr>
                                      <p:to>
                                        <p:strVal val="visible"/>
                                      </p:to>
                                    </p:set>
                                    <p:animEffect transition="in" filter="blinds(horizontal)">
                                      <p:cBhvr>
                                        <p:cTn id="7" dur="500"/>
                                        <p:tgtEl>
                                          <p:spTgt spid="42394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23947">
                                            <p:txEl>
                                              <p:pRg st="0" end="0"/>
                                            </p:txEl>
                                          </p:spTgt>
                                        </p:tgtEl>
                                        <p:attrNameLst>
                                          <p:attrName>style.visibility</p:attrName>
                                        </p:attrNameLst>
                                      </p:cBhvr>
                                      <p:to>
                                        <p:strVal val="visible"/>
                                      </p:to>
                                    </p:set>
                                    <p:animEffect transition="in" filter="blinds(horizontal)">
                                      <p:cBhvr>
                                        <p:cTn id="12" dur="500"/>
                                        <p:tgtEl>
                                          <p:spTgt spid="423947">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23947">
                                            <p:txEl>
                                              <p:pRg st="1" end="1"/>
                                            </p:txEl>
                                          </p:spTgt>
                                        </p:tgtEl>
                                        <p:attrNameLst>
                                          <p:attrName>style.visibility</p:attrName>
                                        </p:attrNameLst>
                                      </p:cBhvr>
                                      <p:to>
                                        <p:strVal val="visible"/>
                                      </p:to>
                                    </p:set>
                                    <p:animEffect transition="in" filter="blinds(horizontal)">
                                      <p:cBhvr>
                                        <p:cTn id="17" dur="500"/>
                                        <p:tgtEl>
                                          <p:spTgt spid="423947">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423947">
                                            <p:txEl>
                                              <p:pRg st="3" end="3"/>
                                            </p:txEl>
                                          </p:spTgt>
                                        </p:tgtEl>
                                        <p:attrNameLst>
                                          <p:attrName>style.visibility</p:attrName>
                                        </p:attrNameLst>
                                      </p:cBhvr>
                                      <p:to>
                                        <p:strVal val="visible"/>
                                      </p:to>
                                    </p:set>
                                    <p:animEffect transition="in" filter="blinds(horizontal)">
                                      <p:cBhvr>
                                        <p:cTn id="22" dur="500"/>
                                        <p:tgtEl>
                                          <p:spTgt spid="42394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394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3"/>
          <p:cNvSpPr>
            <a:spLocks noChangeArrowheads="1"/>
          </p:cNvSpPr>
          <p:nvPr/>
        </p:nvSpPr>
        <p:spPr bwMode="auto">
          <a:xfrm>
            <a:off x="1828800" y="901701"/>
            <a:ext cx="8472488"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30000"/>
              </a:spcBef>
              <a:buFontTx/>
              <a:buNone/>
            </a:pPr>
            <a:r>
              <a:rPr lang="zh-CN" altLang="en-US" sz="2300" b="1">
                <a:latin typeface="Times New Roman" panose="02020603050405020304" pitchFamily="18" charset="0"/>
              </a:rPr>
              <a:t>分析</a:t>
            </a:r>
            <a:r>
              <a:rPr lang="en-US" altLang="zh-CN" sz="2300" b="1">
                <a:latin typeface="Times New Roman" panose="02020603050405020304" pitchFamily="18" charset="0"/>
              </a:rPr>
              <a:t>i+i*i</a:t>
            </a:r>
            <a:r>
              <a:rPr lang="zh-CN" altLang="en-US" sz="2300" b="1">
                <a:latin typeface="Times New Roman" panose="02020603050405020304" pitchFamily="18" charset="0"/>
              </a:rPr>
              <a:t>是不是该文法的句子</a:t>
            </a:r>
            <a:r>
              <a:rPr lang="zh-CN" altLang="en-US" sz="2200" b="1">
                <a:latin typeface="Times New Roman" panose="02020603050405020304" pitchFamily="18" charset="0"/>
              </a:rPr>
              <a:t> </a:t>
            </a:r>
          </a:p>
        </p:txBody>
      </p:sp>
      <p:pic>
        <p:nvPicPr>
          <p:cNvPr id="23555"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94400" y="79376"/>
            <a:ext cx="4572000" cy="1236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3556" name="Rectangle 7"/>
          <p:cNvSpPr>
            <a:spLocks noChangeArrowheads="1"/>
          </p:cNvSpPr>
          <p:nvPr/>
        </p:nvSpPr>
        <p:spPr bwMode="auto">
          <a:xfrm>
            <a:off x="1865314" y="1387475"/>
            <a:ext cx="4549775" cy="5099050"/>
          </a:xfrm>
          <a:prstGeom prst="rect">
            <a:avLst/>
          </a:prstGeom>
          <a:noFill/>
          <a:ln>
            <a:noFill/>
          </a:ln>
          <a:effectLst>
            <a:prstShdw prst="shdw17" dist="17961" dir="13500000">
              <a:srgbClr val="003867"/>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marL="457200" indent="-457200">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Tx/>
              <a:buNone/>
            </a:pPr>
            <a:r>
              <a:rPr lang="zh-CN" altLang="en-US" sz="1800" b="1">
                <a:latin typeface="Times New Roman" panose="02020603050405020304" pitchFamily="18" charset="0"/>
              </a:rPr>
              <a:t>步骤     分析栈      余留输入串    所用产生式</a:t>
            </a:r>
          </a:p>
          <a:p>
            <a:pPr eaLnBrk="1" hangingPunct="1">
              <a:spcBef>
                <a:spcPct val="0"/>
              </a:spcBef>
              <a:buClrTx/>
              <a:buSzTx/>
              <a:buFontTx/>
              <a:buNone/>
            </a:pPr>
            <a:endParaRPr lang="zh-CN" altLang="en-US" sz="800" b="1">
              <a:latin typeface="Times New Roman" panose="02020603050405020304" pitchFamily="18" charset="0"/>
            </a:endParaRPr>
          </a:p>
          <a:p>
            <a:pPr eaLnBrk="1" hangingPunct="1">
              <a:spcBef>
                <a:spcPct val="0"/>
              </a:spcBef>
              <a:buClrTx/>
              <a:buSzTx/>
              <a:buFontTx/>
              <a:buAutoNum type="arabicParenBoth"/>
            </a:pPr>
            <a:r>
              <a:rPr lang="zh-CN" altLang="en-US" sz="1800" b="1">
                <a:latin typeface="Times New Roman" panose="02020603050405020304" pitchFamily="18" charset="0"/>
              </a:rPr>
              <a:t>    </a:t>
            </a:r>
            <a:r>
              <a:rPr lang="en-US" altLang="zh-CN" sz="1800" b="1">
                <a:latin typeface="Times New Roman" panose="02020603050405020304" pitchFamily="18" charset="0"/>
              </a:rPr>
              <a:t># E                  i+i*i #            E→TE’</a:t>
            </a:r>
          </a:p>
          <a:p>
            <a:pPr eaLnBrk="1" hangingPunct="1">
              <a:spcBef>
                <a:spcPct val="0"/>
              </a:spcBef>
              <a:buClrTx/>
              <a:buSzTx/>
              <a:buFontTx/>
              <a:buAutoNum type="arabicParenBoth"/>
            </a:pPr>
            <a:r>
              <a:rPr lang="en-US" altLang="zh-CN" sz="1800" b="1">
                <a:latin typeface="Times New Roman" panose="02020603050405020304" pitchFamily="18" charset="0"/>
              </a:rPr>
              <a:t>    # E’T              i+i*i #            </a:t>
            </a:r>
          </a:p>
        </p:txBody>
      </p:sp>
      <p:sp>
        <p:nvSpPr>
          <p:cNvPr id="23557" name="Line 6"/>
          <p:cNvSpPr>
            <a:spLocks noChangeShapeType="1"/>
          </p:cNvSpPr>
          <p:nvPr/>
        </p:nvSpPr>
        <p:spPr bwMode="auto">
          <a:xfrm>
            <a:off x="1854200" y="1790700"/>
            <a:ext cx="4445000" cy="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58" name="Line 7"/>
          <p:cNvSpPr>
            <a:spLocks noChangeShapeType="1"/>
          </p:cNvSpPr>
          <p:nvPr/>
        </p:nvSpPr>
        <p:spPr bwMode="auto">
          <a:xfrm>
            <a:off x="25527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59" name="Line 8"/>
          <p:cNvSpPr>
            <a:spLocks noChangeShapeType="1"/>
          </p:cNvSpPr>
          <p:nvPr/>
        </p:nvSpPr>
        <p:spPr bwMode="auto">
          <a:xfrm>
            <a:off x="3619500" y="14605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0" name="Line 9"/>
          <p:cNvSpPr>
            <a:spLocks noChangeShapeType="1"/>
          </p:cNvSpPr>
          <p:nvPr/>
        </p:nvSpPr>
        <p:spPr bwMode="auto">
          <a:xfrm>
            <a:off x="50038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1" name="Rectangle 10"/>
          <p:cNvSpPr>
            <a:spLocks noChangeArrowheads="1"/>
          </p:cNvSpPr>
          <p:nvPr/>
        </p:nvSpPr>
        <p:spPr bwMode="auto">
          <a:xfrm>
            <a:off x="70231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3562" name="Line 11"/>
          <p:cNvSpPr>
            <a:spLocks noChangeShapeType="1"/>
          </p:cNvSpPr>
          <p:nvPr/>
        </p:nvSpPr>
        <p:spPr bwMode="auto">
          <a:xfrm>
            <a:off x="63119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3" name="Line 12"/>
          <p:cNvSpPr>
            <a:spLocks noChangeShapeType="1"/>
          </p:cNvSpPr>
          <p:nvPr/>
        </p:nvSpPr>
        <p:spPr bwMode="auto">
          <a:xfrm>
            <a:off x="1854200" y="1447800"/>
            <a:ext cx="0" cy="5041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4" name="Rectangle 13"/>
          <p:cNvSpPr>
            <a:spLocks noChangeArrowheads="1"/>
          </p:cNvSpPr>
          <p:nvPr/>
        </p:nvSpPr>
        <p:spPr bwMode="auto">
          <a:xfrm>
            <a:off x="9029700" y="2044700"/>
            <a:ext cx="965200" cy="1968500"/>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3565" name="Rectangle 14"/>
          <p:cNvSpPr>
            <a:spLocks noChangeArrowheads="1"/>
          </p:cNvSpPr>
          <p:nvPr/>
        </p:nvSpPr>
        <p:spPr bwMode="auto">
          <a:xfrm>
            <a:off x="6953250" y="1879600"/>
            <a:ext cx="3155950" cy="241300"/>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3566" name="Text Box 15"/>
          <p:cNvSpPr txBox="1">
            <a:spLocks noChangeArrowheads="1"/>
          </p:cNvSpPr>
          <p:nvPr/>
        </p:nvSpPr>
        <p:spPr bwMode="auto">
          <a:xfrm>
            <a:off x="6972300" y="1549400"/>
            <a:ext cx="11430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分析栈</a:t>
            </a:r>
          </a:p>
        </p:txBody>
      </p:sp>
      <p:sp>
        <p:nvSpPr>
          <p:cNvPr id="23567" name="Text Box 16"/>
          <p:cNvSpPr txBox="1">
            <a:spLocks noChangeArrowheads="1"/>
          </p:cNvSpPr>
          <p:nvPr/>
        </p:nvSpPr>
        <p:spPr bwMode="auto">
          <a:xfrm>
            <a:off x="8839200" y="1549400"/>
            <a:ext cx="1436688"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zh-CN" altLang="en-US" sz="2200" b="1">
                <a:ea typeface="黑体" panose="02010609060101010101" pitchFamily="49" charset="-122"/>
              </a:rPr>
              <a:t>余留串栈</a:t>
            </a:r>
          </a:p>
        </p:txBody>
      </p:sp>
      <p:sp>
        <p:nvSpPr>
          <p:cNvPr id="23568" name="Text Box 19"/>
          <p:cNvSpPr txBox="1">
            <a:spLocks noChangeArrowheads="1"/>
          </p:cNvSpPr>
          <p:nvPr/>
        </p:nvSpPr>
        <p:spPr bwMode="auto">
          <a:xfrm>
            <a:off x="7302500" y="2155825"/>
            <a:ext cx="49688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algn="ctr" eaLnBrk="1" hangingPunct="1">
              <a:lnSpc>
                <a:spcPct val="80000"/>
              </a:lnSpc>
            </a:pPr>
            <a:endParaRPr lang="en-US" altLang="zh-CN" sz="2400" b="1">
              <a:latin typeface="Times New Roman" panose="02020603050405020304" pitchFamily="18" charset="0"/>
            </a:endParaRPr>
          </a:p>
          <a:p>
            <a:pPr eaLnBrk="1" hangingPunct="1">
              <a:lnSpc>
                <a:spcPct val="80000"/>
              </a:lnSpc>
            </a:pPr>
            <a:r>
              <a:rPr lang="en-US" altLang="zh-CN" sz="2400" b="1">
                <a:latin typeface="Times New Roman" panose="02020603050405020304" pitchFamily="18" charset="0"/>
              </a:rPr>
              <a:t>T</a:t>
            </a:r>
          </a:p>
          <a:p>
            <a:pPr algn="ctr" eaLnBrk="1" hangingPunct="1">
              <a:lnSpc>
                <a:spcPct val="80000"/>
              </a:lnSpc>
            </a:pPr>
            <a:r>
              <a:rPr lang="en-US" altLang="zh-CN" sz="2400" b="1">
                <a:latin typeface="Times New Roman" panose="02020603050405020304" pitchFamily="18" charset="0"/>
              </a:rPr>
              <a:t>E’</a:t>
            </a:r>
          </a:p>
          <a:p>
            <a:pPr eaLnBrk="1" hangingPunct="1">
              <a:lnSpc>
                <a:spcPct val="80000"/>
              </a:lnSpc>
            </a:pPr>
            <a:r>
              <a:rPr lang="en-US" altLang="zh-CN" sz="2400" b="1">
                <a:latin typeface="Times New Roman" panose="02020603050405020304" pitchFamily="18" charset="0"/>
              </a:rPr>
              <a:t>#</a:t>
            </a:r>
          </a:p>
        </p:txBody>
      </p:sp>
      <p:sp>
        <p:nvSpPr>
          <p:cNvPr id="23569" name="Text Box 20"/>
          <p:cNvSpPr txBox="1">
            <a:spLocks noChangeArrowheads="1"/>
          </p:cNvSpPr>
          <p:nvPr/>
        </p:nvSpPr>
        <p:spPr bwMode="auto">
          <a:xfrm>
            <a:off x="9290050" y="2152650"/>
            <a:ext cx="393700"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lnSpc>
                <a:spcPct val="80000"/>
              </a:lnSpc>
            </a:pPr>
            <a:r>
              <a:rPr lang="en-US" altLang="zh-CN" sz="2400" b="1">
                <a:latin typeface="Times New Roman" panose="02020603050405020304" pitchFamily="18" charset="0"/>
              </a:rPr>
              <a:t>i+i*i</a:t>
            </a:r>
          </a:p>
          <a:p>
            <a:pPr algn="ctr" eaLnBrk="1" hangingPunct="1">
              <a:lnSpc>
                <a:spcPct val="80000"/>
              </a:lnSpc>
            </a:pPr>
            <a:r>
              <a:rPr lang="en-US" altLang="zh-CN" sz="2400" b="1">
                <a:latin typeface="Times New Roman" panose="02020603050405020304" pitchFamily="18" charset="0"/>
              </a:rPr>
              <a:t>#</a:t>
            </a:r>
          </a:p>
        </p:txBody>
      </p:sp>
      <p:sp>
        <p:nvSpPr>
          <p:cNvPr id="23570" name="Text Box 21"/>
          <p:cNvSpPr txBox="1">
            <a:spLocks noChangeArrowheads="1"/>
          </p:cNvSpPr>
          <p:nvPr/>
        </p:nvSpPr>
        <p:spPr bwMode="auto">
          <a:xfrm>
            <a:off x="6516689" y="4203701"/>
            <a:ext cx="649287"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000" b="1">
                <a:latin typeface="Times New Roman" panose="02020603050405020304" pitchFamily="18" charset="0"/>
              </a:rPr>
              <a:t>E</a:t>
            </a:r>
          </a:p>
        </p:txBody>
      </p:sp>
      <p:sp>
        <p:nvSpPr>
          <p:cNvPr id="280598" name="Rectangle 22"/>
          <p:cNvSpPr>
            <a:spLocks noChangeArrowheads="1"/>
          </p:cNvSpPr>
          <p:nvPr/>
        </p:nvSpPr>
        <p:spPr bwMode="auto">
          <a:xfrm>
            <a:off x="1497013" y="180976"/>
            <a:ext cx="4667251"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b="1" dirty="0">
                <a:solidFill>
                  <a:srgbClr val="011893"/>
                </a:solidFill>
                <a:effectLst/>
                <a:latin typeface="Times New Roman" panose="02020603050405020304" pitchFamily="18" charset="0"/>
              </a:rPr>
              <a:t>§4.2.3LL(1)</a:t>
            </a:r>
            <a:r>
              <a:rPr lang="zh-CN" altLang="en-US" b="1" dirty="0">
                <a:solidFill>
                  <a:srgbClr val="011893"/>
                </a:solidFill>
                <a:effectLst/>
                <a:latin typeface="Times New Roman" panose="02020603050405020304" pitchFamily="18" charset="0"/>
              </a:rPr>
              <a:t>分析法</a:t>
            </a:r>
            <a:endParaRPr lang="zh-CN" altLang="en-US" sz="24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75382384"/>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98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2598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5988"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5989"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5990"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5991"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5992" name="Line 8"/>
          <p:cNvSpPr>
            <a:spLocks noChangeShapeType="1"/>
          </p:cNvSpPr>
          <p:nvPr/>
        </p:nvSpPr>
        <p:spPr bwMode="auto">
          <a:xfrm>
            <a:off x="9582150" y="3576638"/>
            <a:ext cx="520700" cy="0"/>
          </a:xfrm>
          <a:prstGeom prst="line">
            <a:avLst/>
          </a:prstGeom>
          <a:noFill/>
          <a:ln w="381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5993"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5994" name="Text Box 10"/>
          <p:cNvSpPr txBox="1">
            <a:spLocks noChangeArrowheads="1"/>
          </p:cNvSpPr>
          <p:nvPr/>
        </p:nvSpPr>
        <p:spPr bwMode="auto">
          <a:xfrm>
            <a:off x="1908175" y="3729040"/>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5</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FOLLOW(F)</a:t>
            </a:r>
            <a:endParaRPr lang="zh-CN" altLang="en-US" sz="2200" b="1" dirty="0">
              <a:solidFill>
                <a:srgbClr val="011893"/>
              </a:solidFill>
              <a:latin typeface="Times New Roman" panose="02020603050405020304" pitchFamily="18" charset="0"/>
            </a:endParaRPr>
          </a:p>
        </p:txBody>
      </p:sp>
      <p:sp>
        <p:nvSpPr>
          <p:cNvPr id="425995" name="Rectangle 11"/>
          <p:cNvSpPr>
            <a:spLocks noChangeArrowheads="1"/>
          </p:cNvSpPr>
          <p:nvPr/>
        </p:nvSpPr>
        <p:spPr bwMode="auto">
          <a:xfrm>
            <a:off x="1701801" y="4103689"/>
            <a:ext cx="8843963"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000" b="1">
                <a:latin typeface="Times New Roman" panose="02020603050405020304" pitchFamily="18" charset="0"/>
              </a:rPr>
              <a:t>（</a:t>
            </a:r>
            <a:r>
              <a:rPr lang="en-US" altLang="zh-CN" sz="2000" b="1">
                <a:latin typeface="Times New Roman" panose="02020603050405020304" pitchFamily="18" charset="0"/>
              </a:rPr>
              <a:t>1</a:t>
            </a:r>
            <a:r>
              <a:rPr lang="zh-CN" altLang="en-US" sz="2000" b="1">
                <a:latin typeface="Times New Roman" panose="02020603050405020304" pitchFamily="18" charset="0"/>
              </a:rPr>
              <a:t>）由于有</a:t>
            </a:r>
            <a:r>
              <a:rPr lang="en-US" altLang="zh-CN" sz="2000" b="1">
                <a:latin typeface="Times New Roman" panose="02020603050405020304" pitchFamily="18" charset="0"/>
              </a:rPr>
              <a:t>T→FT’</a:t>
            </a:r>
            <a:r>
              <a:rPr lang="zh-CN" altLang="en-US" sz="2000" b="1">
                <a:latin typeface="Times New Roman" panose="02020603050405020304" pitchFamily="18" charset="0"/>
              </a:rPr>
              <a:t>，所以，</a:t>
            </a:r>
            <a:r>
              <a:rPr lang="en-US" altLang="zh-CN" sz="2000" b="1">
                <a:latin typeface="Times New Roman" panose="02020603050405020304" pitchFamily="18" charset="0"/>
              </a:rPr>
              <a:t>FIRST(T’)-{</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p>
          <a:p>
            <a:pPr>
              <a:lnSpc>
                <a:spcPct val="125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2</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T’</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T→FT’</a:t>
            </a:r>
            <a:r>
              <a:rPr lang="zh-CN" altLang="en-US" sz="2000" b="1">
                <a:latin typeface="Times New Roman" panose="02020603050405020304" pitchFamily="18" charset="0"/>
              </a:rPr>
              <a:t>其实就是</a:t>
            </a:r>
            <a:r>
              <a:rPr lang="en-US" altLang="zh-CN" sz="2000" b="1">
                <a:latin typeface="Times New Roman" panose="02020603050405020304" pitchFamily="18" charset="0"/>
              </a:rPr>
              <a:t>T→F</a:t>
            </a:r>
          </a:p>
          <a:p>
            <a:pPr>
              <a:lnSpc>
                <a:spcPct val="125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FOLLOW(T)</a:t>
            </a:r>
            <a:r>
              <a:rPr lang="zh-CN" altLang="en-US"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p>
          <a:p>
            <a:pPr>
              <a:lnSpc>
                <a:spcPct val="125000"/>
              </a:lnSpc>
            </a:pPr>
            <a:r>
              <a:rPr lang="zh-CN" altLang="en-US" sz="2000" b="1">
                <a:latin typeface="Times New Roman" panose="02020603050405020304" pitchFamily="18" charset="0"/>
              </a:rPr>
              <a:t>（</a:t>
            </a:r>
            <a:r>
              <a:rPr lang="en-US" altLang="zh-CN" sz="2000" b="1">
                <a:latin typeface="Times New Roman" panose="02020603050405020304" pitchFamily="18" charset="0"/>
              </a:rPr>
              <a:t>3</a:t>
            </a:r>
            <a:r>
              <a:rPr lang="zh-CN" altLang="en-US" sz="2000" b="1">
                <a:latin typeface="Times New Roman" panose="02020603050405020304" pitchFamily="18" charset="0"/>
              </a:rPr>
              <a:t>）由于有</a:t>
            </a:r>
            <a:r>
              <a:rPr lang="en-US" altLang="zh-CN" sz="2000" b="1">
                <a:latin typeface="Times New Roman" panose="02020603050405020304" pitchFamily="18" charset="0"/>
              </a:rPr>
              <a:t>T’→*FT’</a:t>
            </a:r>
            <a:r>
              <a:rPr lang="zh-CN" altLang="en-US" sz="2000" b="1">
                <a:latin typeface="Times New Roman" panose="02020603050405020304" pitchFamily="18" charset="0"/>
              </a:rPr>
              <a:t>，所以，</a:t>
            </a:r>
            <a:r>
              <a:rPr lang="en-US" altLang="zh-CN" sz="2000" b="1">
                <a:latin typeface="Times New Roman" panose="02020603050405020304" pitchFamily="18" charset="0"/>
              </a:rPr>
              <a:t>FIRST(T’)-{</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FOLLOW(F) </a:t>
            </a:r>
          </a:p>
          <a:p>
            <a:pPr>
              <a:lnSpc>
                <a:spcPct val="125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4</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T’</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T’→*FT’</a:t>
            </a:r>
            <a:r>
              <a:rPr lang="zh-CN" altLang="en-US" sz="2000" b="1">
                <a:latin typeface="Times New Roman" panose="02020603050405020304" pitchFamily="18" charset="0"/>
              </a:rPr>
              <a:t>其实就是</a:t>
            </a:r>
            <a:r>
              <a:rPr lang="en-US" altLang="zh-CN" sz="2000" b="1">
                <a:latin typeface="Times New Roman" panose="02020603050405020304" pitchFamily="18" charset="0"/>
              </a:rPr>
              <a:t>T’→*F</a:t>
            </a:r>
          </a:p>
          <a:p>
            <a:pPr>
              <a:lnSpc>
                <a:spcPct val="125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FOLLOW(T’)</a:t>
            </a:r>
            <a:r>
              <a:rPr lang="zh-CN" altLang="en-US"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endParaRPr lang="en-US" altLang="zh-CN" sz="2000" b="1">
              <a:solidFill>
                <a:srgbClr val="FFFF00"/>
              </a:solidFill>
              <a:effectLst>
                <a:outerShdw blurRad="38100" dist="38100" dir="2700000" algn="tl">
                  <a:srgbClr val="000000"/>
                </a:outerShdw>
              </a:effectLst>
              <a:latin typeface="Times New Roman" panose="02020603050405020304" pitchFamily="18" charset="0"/>
              <a:sym typeface="Symbol" panose="05050102010706020507" pitchFamily="18" charset="2"/>
            </a:endParaRPr>
          </a:p>
        </p:txBody>
      </p:sp>
      <p:sp>
        <p:nvSpPr>
          <p:cNvPr id="425996" name="Text Box 12"/>
          <p:cNvSpPr txBox="1">
            <a:spLocks noChangeArrowheads="1"/>
          </p:cNvSpPr>
          <p:nvPr/>
        </p:nvSpPr>
        <p:spPr bwMode="auto">
          <a:xfrm>
            <a:off x="6959600" y="850900"/>
            <a:ext cx="28702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FOLLOW(F)={</a:t>
            </a:r>
          </a:p>
        </p:txBody>
      </p:sp>
      <p:sp>
        <p:nvSpPr>
          <p:cNvPr id="425997" name="Text Box 13"/>
          <p:cNvSpPr txBox="1">
            <a:spLocks noChangeArrowheads="1"/>
          </p:cNvSpPr>
          <p:nvPr/>
        </p:nvSpPr>
        <p:spPr bwMode="auto">
          <a:xfrm>
            <a:off x="8902700" y="914400"/>
            <a:ext cx="4445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a:t>
            </a:r>
          </a:p>
        </p:txBody>
      </p:sp>
      <p:sp>
        <p:nvSpPr>
          <p:cNvPr id="425999" name="Text Box 15"/>
          <p:cNvSpPr txBox="1">
            <a:spLocks noChangeArrowheads="1"/>
          </p:cNvSpPr>
          <p:nvPr/>
        </p:nvSpPr>
        <p:spPr bwMode="auto">
          <a:xfrm>
            <a:off x="9042400" y="863600"/>
            <a:ext cx="11303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 +, #, )</a:t>
            </a:r>
          </a:p>
        </p:txBody>
      </p:sp>
      <p:sp>
        <p:nvSpPr>
          <p:cNvPr id="426000" name="Text Box 16"/>
          <p:cNvSpPr txBox="1">
            <a:spLocks noChangeArrowheads="1"/>
          </p:cNvSpPr>
          <p:nvPr/>
        </p:nvSpPr>
        <p:spPr bwMode="auto">
          <a:xfrm>
            <a:off x="9906000" y="863600"/>
            <a:ext cx="11303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a:latin typeface="Times New Roman" panose="02020603050405020304" pitchFamily="18" charset="0"/>
              </a:rPr>
              <a:t>}</a:t>
            </a:r>
          </a:p>
        </p:txBody>
      </p:sp>
    </p:spTree>
    <p:extLst>
      <p:ext uri="{BB962C8B-B14F-4D97-AF65-F5344CB8AC3E}">
        <p14:creationId xmlns:p14="http://schemas.microsoft.com/office/powerpoint/2010/main" val="405942972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25994"/>
                                        </p:tgtEl>
                                        <p:attrNameLst>
                                          <p:attrName>style.visibility</p:attrName>
                                        </p:attrNameLst>
                                      </p:cBhvr>
                                      <p:to>
                                        <p:strVal val="visible"/>
                                      </p:to>
                                    </p:set>
                                    <p:animEffect transition="in" filter="blinds(horizontal)">
                                      <p:cBhvr>
                                        <p:cTn id="7" dur="500"/>
                                        <p:tgtEl>
                                          <p:spTgt spid="42599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25996"/>
                                        </p:tgtEl>
                                        <p:attrNameLst>
                                          <p:attrName>style.visibility</p:attrName>
                                        </p:attrNameLst>
                                      </p:cBhvr>
                                      <p:to>
                                        <p:strVal val="visible"/>
                                      </p:to>
                                    </p:set>
                                    <p:animEffect transition="in" filter="blinds(horizontal)">
                                      <p:cBhvr>
                                        <p:cTn id="12" dur="500"/>
                                        <p:tgtEl>
                                          <p:spTgt spid="42599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425995">
                                            <p:txEl>
                                              <p:pRg st="0" end="0"/>
                                            </p:txEl>
                                          </p:spTgt>
                                        </p:tgtEl>
                                        <p:attrNameLst>
                                          <p:attrName>style.visibility</p:attrName>
                                        </p:attrNameLst>
                                      </p:cBhvr>
                                      <p:to>
                                        <p:strVal val="visible"/>
                                      </p:to>
                                    </p:set>
                                    <p:animEffect transition="in" filter="blinds(horizontal)">
                                      <p:cBhvr>
                                        <p:cTn id="17" dur="500"/>
                                        <p:tgtEl>
                                          <p:spTgt spid="425995">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425997"/>
                                        </p:tgtEl>
                                        <p:attrNameLst>
                                          <p:attrName>style.visibility</p:attrName>
                                        </p:attrNameLst>
                                      </p:cBhvr>
                                      <p:to>
                                        <p:strVal val="visible"/>
                                      </p:to>
                                    </p:set>
                                    <p:animEffect transition="in" filter="blinds(horizontal)">
                                      <p:cBhvr>
                                        <p:cTn id="22" dur="500"/>
                                        <p:tgtEl>
                                          <p:spTgt spid="42599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425995">
                                            <p:txEl>
                                              <p:pRg st="1" end="1"/>
                                            </p:txEl>
                                          </p:spTgt>
                                        </p:tgtEl>
                                        <p:attrNameLst>
                                          <p:attrName>style.visibility</p:attrName>
                                        </p:attrNameLst>
                                      </p:cBhvr>
                                      <p:to>
                                        <p:strVal val="visible"/>
                                      </p:to>
                                    </p:set>
                                    <p:animEffect transition="in" filter="blinds(horizontal)">
                                      <p:cBhvr>
                                        <p:cTn id="27" dur="500"/>
                                        <p:tgtEl>
                                          <p:spTgt spid="425995">
                                            <p:txEl>
                                              <p:pRg st="1" end="1"/>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425995">
                                            <p:txEl>
                                              <p:pRg st="2" end="2"/>
                                            </p:txEl>
                                          </p:spTgt>
                                        </p:tgtEl>
                                        <p:attrNameLst>
                                          <p:attrName>style.visibility</p:attrName>
                                        </p:attrNameLst>
                                      </p:cBhvr>
                                      <p:to>
                                        <p:strVal val="visible"/>
                                      </p:to>
                                    </p:set>
                                    <p:animEffect transition="in" filter="blinds(horizontal)">
                                      <p:cBhvr>
                                        <p:cTn id="30" dur="500"/>
                                        <p:tgtEl>
                                          <p:spTgt spid="425995">
                                            <p:txEl>
                                              <p:pRg st="2" end="2"/>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425999"/>
                                        </p:tgtEl>
                                        <p:attrNameLst>
                                          <p:attrName>style.visibility</p:attrName>
                                        </p:attrNameLst>
                                      </p:cBhvr>
                                      <p:to>
                                        <p:strVal val="visible"/>
                                      </p:to>
                                    </p:set>
                                    <p:animEffect transition="in" filter="blinds(horizontal)">
                                      <p:cBhvr>
                                        <p:cTn id="35" dur="500"/>
                                        <p:tgtEl>
                                          <p:spTgt spid="425999"/>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3" presetClass="entr" presetSubtype="10" fill="hold" nodeType="clickEffect">
                                  <p:stCondLst>
                                    <p:cond delay="0"/>
                                  </p:stCondLst>
                                  <p:childTnLst>
                                    <p:set>
                                      <p:cBhvr>
                                        <p:cTn id="39" dur="1" fill="hold">
                                          <p:stCondLst>
                                            <p:cond delay="0"/>
                                          </p:stCondLst>
                                        </p:cTn>
                                        <p:tgtEl>
                                          <p:spTgt spid="425995">
                                            <p:txEl>
                                              <p:pRg st="3" end="3"/>
                                            </p:txEl>
                                          </p:spTgt>
                                        </p:tgtEl>
                                        <p:attrNameLst>
                                          <p:attrName>style.visibility</p:attrName>
                                        </p:attrNameLst>
                                      </p:cBhvr>
                                      <p:to>
                                        <p:strVal val="visible"/>
                                      </p:to>
                                    </p:set>
                                    <p:animEffect transition="in" filter="blinds(horizontal)">
                                      <p:cBhvr>
                                        <p:cTn id="40" dur="500"/>
                                        <p:tgtEl>
                                          <p:spTgt spid="425995">
                                            <p:txEl>
                                              <p:pRg st="3" end="3"/>
                                            </p:txEl>
                                          </p:spTgt>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3" presetClass="entr" presetSubtype="10" fill="hold" nodeType="clickEffect">
                                  <p:stCondLst>
                                    <p:cond delay="0"/>
                                  </p:stCondLst>
                                  <p:childTnLst>
                                    <p:set>
                                      <p:cBhvr>
                                        <p:cTn id="44" dur="1" fill="hold">
                                          <p:stCondLst>
                                            <p:cond delay="0"/>
                                          </p:stCondLst>
                                        </p:cTn>
                                        <p:tgtEl>
                                          <p:spTgt spid="425995">
                                            <p:txEl>
                                              <p:pRg st="4" end="4"/>
                                            </p:txEl>
                                          </p:spTgt>
                                        </p:tgtEl>
                                        <p:attrNameLst>
                                          <p:attrName>style.visibility</p:attrName>
                                        </p:attrNameLst>
                                      </p:cBhvr>
                                      <p:to>
                                        <p:strVal val="visible"/>
                                      </p:to>
                                    </p:set>
                                    <p:animEffect transition="in" filter="blinds(horizontal)">
                                      <p:cBhvr>
                                        <p:cTn id="45" dur="500"/>
                                        <p:tgtEl>
                                          <p:spTgt spid="425995">
                                            <p:txEl>
                                              <p:pRg st="4" end="4"/>
                                            </p:txEl>
                                          </p:spTgt>
                                        </p:tgtEl>
                                      </p:cBhvr>
                                    </p:animEffect>
                                  </p:childTnLst>
                                </p:cTn>
                              </p:par>
                              <p:par>
                                <p:cTn id="46" presetID="3" presetClass="entr" presetSubtype="10" fill="hold" nodeType="withEffect">
                                  <p:stCondLst>
                                    <p:cond delay="0"/>
                                  </p:stCondLst>
                                  <p:childTnLst>
                                    <p:set>
                                      <p:cBhvr>
                                        <p:cTn id="47" dur="1" fill="hold">
                                          <p:stCondLst>
                                            <p:cond delay="0"/>
                                          </p:stCondLst>
                                        </p:cTn>
                                        <p:tgtEl>
                                          <p:spTgt spid="425995">
                                            <p:txEl>
                                              <p:pRg st="5" end="5"/>
                                            </p:txEl>
                                          </p:spTgt>
                                        </p:tgtEl>
                                        <p:attrNameLst>
                                          <p:attrName>style.visibility</p:attrName>
                                        </p:attrNameLst>
                                      </p:cBhvr>
                                      <p:to>
                                        <p:strVal val="visible"/>
                                      </p:to>
                                    </p:set>
                                    <p:animEffect transition="in" filter="blinds(horizontal)">
                                      <p:cBhvr>
                                        <p:cTn id="48" dur="500"/>
                                        <p:tgtEl>
                                          <p:spTgt spid="425995">
                                            <p:txEl>
                                              <p:pRg st="5" end="5"/>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426000"/>
                                        </p:tgtEl>
                                        <p:attrNameLst>
                                          <p:attrName>style.visibility</p:attrName>
                                        </p:attrNameLst>
                                      </p:cBhvr>
                                      <p:to>
                                        <p:strVal val="visible"/>
                                      </p:to>
                                    </p:set>
                                    <p:animEffect transition="in" filter="blinds(horizontal)">
                                      <p:cBhvr>
                                        <p:cTn id="53" dur="500"/>
                                        <p:tgtEl>
                                          <p:spTgt spid="4260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5994" grpId="0"/>
      <p:bldP spid="425996" grpId="0"/>
      <p:bldP spid="425997" grpId="0"/>
      <p:bldP spid="425999" grpId="0"/>
      <p:bldP spid="426000"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034"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28035"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8036"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8037"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8038"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8039"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8040" name="Line 8"/>
          <p:cNvSpPr>
            <a:spLocks noChangeShapeType="1"/>
          </p:cNvSpPr>
          <p:nvPr/>
        </p:nvSpPr>
        <p:spPr bwMode="auto">
          <a:xfrm>
            <a:off x="9582150" y="3576638"/>
            <a:ext cx="5207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8041"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8042" name="Text Box 10"/>
          <p:cNvSpPr txBox="1">
            <a:spLocks noChangeArrowheads="1"/>
          </p:cNvSpPr>
          <p:nvPr/>
        </p:nvSpPr>
        <p:spPr bwMode="auto">
          <a:xfrm>
            <a:off x="1908175" y="3779839"/>
            <a:ext cx="3968750"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5</a:t>
            </a:r>
            <a:r>
              <a:rPr lang="zh-CN" altLang="en-US" sz="2200" b="1" dirty="0">
                <a:solidFill>
                  <a:srgbClr val="011893"/>
                </a:solidFill>
                <a:latin typeface="Times New Roman" panose="02020603050405020304" pitchFamily="18" charset="0"/>
              </a:rPr>
              <a:t>）求</a:t>
            </a:r>
            <a:r>
              <a:rPr lang="en-US" altLang="zh-CN" sz="2200" b="1" dirty="0">
                <a:solidFill>
                  <a:srgbClr val="011893"/>
                </a:solidFill>
                <a:latin typeface="Times New Roman" panose="02020603050405020304" pitchFamily="18" charset="0"/>
              </a:rPr>
              <a:t>FOLLOW(F)</a:t>
            </a:r>
            <a:endParaRPr lang="zh-CN" altLang="en-US" sz="2200" b="1" dirty="0">
              <a:solidFill>
                <a:srgbClr val="011893"/>
              </a:solidFill>
              <a:latin typeface="Times New Roman" panose="02020603050405020304" pitchFamily="18" charset="0"/>
            </a:endParaRPr>
          </a:p>
        </p:txBody>
      </p:sp>
      <p:sp>
        <p:nvSpPr>
          <p:cNvPr id="428043" name="Rectangle 11"/>
          <p:cNvSpPr>
            <a:spLocks noChangeArrowheads="1"/>
          </p:cNvSpPr>
          <p:nvPr/>
        </p:nvSpPr>
        <p:spPr bwMode="auto">
          <a:xfrm>
            <a:off x="1701801" y="4103689"/>
            <a:ext cx="8843963"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000" b="1">
                <a:latin typeface="Times New Roman" panose="02020603050405020304" pitchFamily="18" charset="0"/>
              </a:rPr>
              <a:t>（</a:t>
            </a:r>
            <a:r>
              <a:rPr lang="en-US" altLang="zh-CN" sz="2000" b="1">
                <a:latin typeface="Times New Roman" panose="02020603050405020304" pitchFamily="18" charset="0"/>
              </a:rPr>
              <a:t>1</a:t>
            </a:r>
            <a:r>
              <a:rPr lang="zh-CN" altLang="en-US" sz="2000" b="1">
                <a:latin typeface="Times New Roman" panose="02020603050405020304" pitchFamily="18" charset="0"/>
              </a:rPr>
              <a:t>）由于有</a:t>
            </a:r>
            <a:r>
              <a:rPr lang="en-US" altLang="zh-CN" sz="2000" b="1">
                <a:latin typeface="Times New Roman" panose="02020603050405020304" pitchFamily="18" charset="0"/>
              </a:rPr>
              <a:t>T→FT’</a:t>
            </a:r>
            <a:r>
              <a:rPr lang="zh-CN" altLang="en-US" sz="2000" b="1">
                <a:latin typeface="Times New Roman" panose="02020603050405020304" pitchFamily="18" charset="0"/>
              </a:rPr>
              <a:t>，所以，</a:t>
            </a:r>
            <a:r>
              <a:rPr lang="en-US" altLang="zh-CN" sz="2000" b="1">
                <a:latin typeface="Times New Roman" panose="02020603050405020304" pitchFamily="18" charset="0"/>
              </a:rPr>
              <a:t>FIRST(T’)-{</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p>
          <a:p>
            <a:pPr>
              <a:lnSpc>
                <a:spcPct val="125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2</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T’</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T→FT’</a:t>
            </a:r>
            <a:r>
              <a:rPr lang="zh-CN" altLang="en-US" sz="2000" b="1">
                <a:latin typeface="Times New Roman" panose="02020603050405020304" pitchFamily="18" charset="0"/>
              </a:rPr>
              <a:t>其实就是</a:t>
            </a:r>
            <a:r>
              <a:rPr lang="en-US" altLang="zh-CN" sz="2000" b="1">
                <a:latin typeface="Times New Roman" panose="02020603050405020304" pitchFamily="18" charset="0"/>
              </a:rPr>
              <a:t>T→F</a:t>
            </a:r>
          </a:p>
          <a:p>
            <a:pPr>
              <a:lnSpc>
                <a:spcPct val="125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FOLLOW(T)</a:t>
            </a:r>
            <a:r>
              <a:rPr lang="zh-CN" altLang="en-US"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p>
          <a:p>
            <a:pPr>
              <a:lnSpc>
                <a:spcPct val="125000"/>
              </a:lnSpc>
            </a:pPr>
            <a:r>
              <a:rPr lang="zh-CN" altLang="en-US" sz="2000" b="1">
                <a:latin typeface="Times New Roman" panose="02020603050405020304" pitchFamily="18" charset="0"/>
              </a:rPr>
              <a:t>（</a:t>
            </a:r>
            <a:r>
              <a:rPr lang="en-US" altLang="zh-CN" sz="2000" b="1">
                <a:latin typeface="Times New Roman" panose="02020603050405020304" pitchFamily="18" charset="0"/>
              </a:rPr>
              <a:t>3</a:t>
            </a:r>
            <a:r>
              <a:rPr lang="zh-CN" altLang="en-US" sz="2000" b="1">
                <a:latin typeface="Times New Roman" panose="02020603050405020304" pitchFamily="18" charset="0"/>
              </a:rPr>
              <a:t>）由于有</a:t>
            </a:r>
            <a:r>
              <a:rPr lang="en-US" altLang="zh-CN" sz="2000" b="1">
                <a:latin typeface="Times New Roman" panose="02020603050405020304" pitchFamily="18" charset="0"/>
              </a:rPr>
              <a:t>T’→*FT’</a:t>
            </a:r>
            <a:r>
              <a:rPr lang="zh-CN" altLang="en-US" sz="2000" b="1">
                <a:latin typeface="Times New Roman" panose="02020603050405020304" pitchFamily="18" charset="0"/>
              </a:rPr>
              <a:t>，所以，</a:t>
            </a:r>
            <a:r>
              <a:rPr lang="en-US" altLang="zh-CN" sz="2000" b="1">
                <a:latin typeface="Times New Roman" panose="02020603050405020304" pitchFamily="18" charset="0"/>
              </a:rPr>
              <a:t>FIRST(T’)-{</a:t>
            </a:r>
            <a:r>
              <a:rPr lang="el-GR" altLang="zh-CN" sz="2000" b="1">
                <a:latin typeface="Times New Roman" panose="02020603050405020304" pitchFamily="18" charset="0"/>
              </a:rPr>
              <a:t>ε</a:t>
            </a:r>
            <a:r>
              <a:rPr lang="en-US" altLang="zh-CN"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FOLLOW(F) </a:t>
            </a:r>
          </a:p>
          <a:p>
            <a:pPr>
              <a:lnSpc>
                <a:spcPct val="125000"/>
              </a:lnSpc>
            </a:pPr>
            <a:r>
              <a:rPr lang="zh-CN" altLang="en-US"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sym typeface="Symbol" panose="05050102010706020507" pitchFamily="18" charset="2"/>
              </a:rPr>
              <a:t>4</a:t>
            </a:r>
            <a:r>
              <a:rPr lang="zh-CN" altLang="en-US" sz="2000" b="1">
                <a:latin typeface="Times New Roman" panose="02020603050405020304" pitchFamily="18" charset="0"/>
                <a:sym typeface="Symbol" panose="05050102010706020507" pitchFamily="18" charset="2"/>
              </a:rPr>
              <a:t>）由于</a:t>
            </a:r>
            <a:r>
              <a:rPr lang="en-US" altLang="zh-CN" sz="2000" b="1">
                <a:latin typeface="Times New Roman" panose="02020603050405020304" pitchFamily="18" charset="0"/>
                <a:sym typeface="Symbol" panose="05050102010706020507" pitchFamily="18" charset="2"/>
              </a:rPr>
              <a:t>T’</a:t>
            </a:r>
            <a:r>
              <a:rPr lang="zh-CN" altLang="en-US" sz="2000" b="1">
                <a:latin typeface="Times New Roman" panose="02020603050405020304" pitchFamily="18" charset="0"/>
                <a:sym typeface="Symbol" panose="05050102010706020507" pitchFamily="18" charset="2"/>
              </a:rPr>
              <a:t>可以推出</a:t>
            </a:r>
            <a:r>
              <a:rPr lang="el-GR" altLang="zh-CN" sz="2000" b="1">
                <a:latin typeface="Times New Roman" panose="02020603050405020304" pitchFamily="18" charset="0"/>
              </a:rPr>
              <a:t>ε</a:t>
            </a:r>
            <a:r>
              <a:rPr lang="zh-CN" altLang="en-US" sz="2000" b="1">
                <a:latin typeface="Times New Roman" panose="02020603050405020304" pitchFamily="18" charset="0"/>
              </a:rPr>
              <a:t>，当其真的取</a:t>
            </a:r>
            <a:r>
              <a:rPr lang="el-GR" altLang="zh-CN" sz="2000" b="1">
                <a:latin typeface="Times New Roman" panose="02020603050405020304" pitchFamily="18" charset="0"/>
              </a:rPr>
              <a:t>ε</a:t>
            </a:r>
            <a:r>
              <a:rPr lang="zh-CN" altLang="en-US" sz="2000" b="1">
                <a:latin typeface="Times New Roman" panose="02020603050405020304" pitchFamily="18" charset="0"/>
              </a:rPr>
              <a:t>时， </a:t>
            </a:r>
            <a:r>
              <a:rPr lang="en-US" altLang="zh-CN" sz="2000" b="1">
                <a:latin typeface="Times New Roman" panose="02020603050405020304" pitchFamily="18" charset="0"/>
              </a:rPr>
              <a:t>T’→*FT’</a:t>
            </a:r>
            <a:r>
              <a:rPr lang="zh-CN" altLang="en-US" sz="2000" b="1">
                <a:latin typeface="Times New Roman" panose="02020603050405020304" pitchFamily="18" charset="0"/>
              </a:rPr>
              <a:t>其实就是</a:t>
            </a:r>
            <a:r>
              <a:rPr lang="en-US" altLang="zh-CN" sz="2000" b="1">
                <a:latin typeface="Times New Roman" panose="02020603050405020304" pitchFamily="18" charset="0"/>
              </a:rPr>
              <a:t>T’→*F</a:t>
            </a:r>
          </a:p>
          <a:p>
            <a:pPr>
              <a:lnSpc>
                <a:spcPct val="125000"/>
              </a:lnSpc>
            </a:pPr>
            <a:r>
              <a:rPr lang="zh-CN" altLang="en-US" sz="2000" b="1">
                <a:latin typeface="Times New Roman" panose="02020603050405020304" pitchFamily="18" charset="0"/>
              </a:rPr>
              <a:t>          这种情况下，</a:t>
            </a:r>
            <a:r>
              <a:rPr lang="en-US" altLang="zh-CN" sz="2000" b="1">
                <a:latin typeface="Times New Roman" panose="02020603050405020304" pitchFamily="18" charset="0"/>
              </a:rPr>
              <a:t>FOLLOW(T’)</a:t>
            </a:r>
            <a:r>
              <a:rPr lang="zh-CN" altLang="en-US" sz="2000" b="1">
                <a:latin typeface="Times New Roman" panose="02020603050405020304" pitchFamily="18" charset="0"/>
              </a:rPr>
              <a:t> </a:t>
            </a:r>
            <a:r>
              <a:rPr lang="zh-CN" altLang="en-US" sz="2000" b="1">
                <a:latin typeface="Times New Roman" panose="02020603050405020304" pitchFamily="18" charset="0"/>
                <a:sym typeface="Symbol" panose="05050102010706020507" pitchFamily="18" charset="2"/>
              </a:rPr>
              <a:t> </a:t>
            </a:r>
            <a:r>
              <a:rPr lang="en-US" altLang="zh-CN" sz="2000" b="1">
                <a:latin typeface="Times New Roman" panose="02020603050405020304" pitchFamily="18" charset="0"/>
                <a:sym typeface="Symbol" panose="05050102010706020507" pitchFamily="18" charset="2"/>
              </a:rPr>
              <a:t>FOLLOW(F)</a:t>
            </a:r>
            <a:endParaRPr lang="en-US" altLang="zh-CN" sz="2000" b="1">
              <a:solidFill>
                <a:srgbClr val="FFFF00"/>
              </a:solidFill>
              <a:effectLst>
                <a:outerShdw blurRad="38100" dist="38100" dir="2700000" algn="tl">
                  <a:srgbClr val="000000"/>
                </a:outerShdw>
              </a:effectLst>
              <a:latin typeface="Times New Roman" panose="02020603050405020304" pitchFamily="18" charset="0"/>
              <a:sym typeface="Symbol" panose="05050102010706020507" pitchFamily="18" charset="2"/>
            </a:endParaRPr>
          </a:p>
        </p:txBody>
      </p:sp>
      <p:sp>
        <p:nvSpPr>
          <p:cNvPr id="428044" name="Text Box 12"/>
          <p:cNvSpPr txBox="1">
            <a:spLocks noChangeArrowheads="1"/>
          </p:cNvSpPr>
          <p:nvPr/>
        </p:nvSpPr>
        <p:spPr bwMode="auto">
          <a:xfrm>
            <a:off x="6959600" y="850900"/>
            <a:ext cx="28702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FOLLOW(F)={</a:t>
            </a:r>
          </a:p>
        </p:txBody>
      </p:sp>
      <p:sp>
        <p:nvSpPr>
          <p:cNvPr id="428045" name="Text Box 13"/>
          <p:cNvSpPr txBox="1">
            <a:spLocks noChangeArrowheads="1"/>
          </p:cNvSpPr>
          <p:nvPr/>
        </p:nvSpPr>
        <p:spPr bwMode="auto">
          <a:xfrm>
            <a:off x="8902700" y="914400"/>
            <a:ext cx="1643064"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sz="2200" b="1" dirty="0">
                <a:solidFill>
                  <a:srgbClr val="011893"/>
                </a:solidFill>
                <a:latin typeface="Times New Roman" panose="02020603050405020304" pitchFamily="18" charset="0"/>
              </a:rPr>
              <a:t>*</a:t>
            </a:r>
          </a:p>
        </p:txBody>
      </p:sp>
      <p:sp>
        <p:nvSpPr>
          <p:cNvPr id="428046" name="Text Box 14"/>
          <p:cNvSpPr txBox="1">
            <a:spLocks noChangeArrowheads="1"/>
          </p:cNvSpPr>
          <p:nvPr/>
        </p:nvSpPr>
        <p:spPr bwMode="auto">
          <a:xfrm>
            <a:off x="9042400" y="863600"/>
            <a:ext cx="11303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 +, #, )</a:t>
            </a:r>
          </a:p>
        </p:txBody>
      </p:sp>
      <p:sp>
        <p:nvSpPr>
          <p:cNvPr id="428047" name="Text Box 15"/>
          <p:cNvSpPr txBox="1">
            <a:spLocks noChangeArrowheads="1"/>
          </p:cNvSpPr>
          <p:nvPr/>
        </p:nvSpPr>
        <p:spPr bwMode="auto">
          <a:xfrm>
            <a:off x="9906000" y="863600"/>
            <a:ext cx="1130300"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2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2901905214"/>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905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600" b="1" dirty="0">
                <a:solidFill>
                  <a:srgbClr val="011893"/>
                </a:solidFill>
                <a:effectLst/>
                <a:latin typeface="Times New Roman" panose="02020603050405020304" pitchFamily="18" charset="0"/>
              </a:rPr>
              <a:t>§4.2.3LL(1)</a:t>
            </a:r>
            <a:r>
              <a:rPr lang="zh-CN" altLang="en-US" sz="3600" b="1" dirty="0">
                <a:solidFill>
                  <a:srgbClr val="011893"/>
                </a:solidFill>
                <a:effectLst/>
                <a:latin typeface="Times New Roman" panose="02020603050405020304" pitchFamily="18" charset="0"/>
              </a:rPr>
              <a:t>分析法</a:t>
            </a:r>
            <a:endParaRPr lang="zh-CN" altLang="en-US" sz="4400" b="1" dirty="0">
              <a:solidFill>
                <a:srgbClr val="011893"/>
              </a:solidFill>
              <a:effectLst/>
              <a:latin typeface="楷体_GB2312" pitchFamily="49" charset="-122"/>
              <a:ea typeface="楷体_GB2312" pitchFamily="49" charset="-122"/>
            </a:endParaRPr>
          </a:p>
        </p:txBody>
      </p:sp>
      <p:sp>
        <p:nvSpPr>
          <p:cNvPr id="42905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29060" name="Text Box 4"/>
          <p:cNvSpPr txBox="1">
            <a:spLocks noChangeArrowheads="1"/>
          </p:cNvSpPr>
          <p:nvPr/>
        </p:nvSpPr>
        <p:spPr bwMode="auto">
          <a:xfrm>
            <a:off x="1787525" y="1473200"/>
            <a:ext cx="63246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2</a:t>
            </a:r>
            <a:r>
              <a:rPr lang="zh-CN" altLang="en-US" sz="2600" b="1" dirty="0">
                <a:solidFill>
                  <a:srgbClr val="011893"/>
                </a:solidFill>
                <a:latin typeface="Times New Roman" panose="02020603050405020304" pitchFamily="18" charset="0"/>
                <a:ea typeface="楷体_GB2312" pitchFamily="49" charset="-122"/>
              </a:rPr>
              <a:t>、</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a:t>
            </a:r>
            <a:r>
              <a:rPr lang="zh-CN" altLang="en-US" sz="2600" b="1" dirty="0" smtClean="0">
                <a:solidFill>
                  <a:srgbClr val="011893"/>
                </a:solidFill>
                <a:latin typeface="Times New Roman" panose="02020603050405020304" pitchFamily="18" charset="0"/>
                <a:ea typeface="楷体_GB2312" pitchFamily="49" charset="-122"/>
              </a:rPr>
              <a:t>后继符号</a:t>
            </a:r>
            <a:r>
              <a:rPr lang="zh-CN" altLang="en-US" sz="2600" b="1" dirty="0">
                <a:solidFill>
                  <a:srgbClr val="011893"/>
                </a:solidFill>
                <a:latin typeface="Times New Roman" panose="02020603050405020304" pitchFamily="18" charset="0"/>
                <a:ea typeface="楷体_GB2312" pitchFamily="49" charset="-122"/>
              </a:rPr>
              <a:t>集合）</a:t>
            </a:r>
          </a:p>
        </p:txBody>
      </p:sp>
      <p:sp>
        <p:nvSpPr>
          <p:cNvPr id="429061" name="Rectangle 3"/>
          <p:cNvSpPr>
            <a:spLocks noChangeArrowheads="1"/>
          </p:cNvSpPr>
          <p:nvPr/>
        </p:nvSpPr>
        <p:spPr bwMode="auto">
          <a:xfrm>
            <a:off x="1663701" y="2763838"/>
            <a:ext cx="870902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gn="just">
              <a:lnSpc>
                <a:spcPct val="135000"/>
              </a:lnSpc>
              <a:buFont typeface="Wingdings" panose="05000000000000000000" pitchFamily="2" charset="2"/>
              <a:buNone/>
            </a:pPr>
            <a:endParaRPr lang="zh-CN" altLang="en-US" sz="2200" b="1">
              <a:latin typeface="Times New Roman" panose="02020603050405020304" pitchFamily="18" charset="0"/>
              <a:ea typeface="楷体_GB2312" pitchFamily="49" charset="-122"/>
            </a:endParaRPr>
          </a:p>
        </p:txBody>
      </p:sp>
      <p:sp>
        <p:nvSpPr>
          <p:cNvPr id="429062" name="Rectangle 6"/>
          <p:cNvSpPr>
            <a:spLocks noChangeArrowheads="1"/>
          </p:cNvSpPr>
          <p:nvPr/>
        </p:nvSpPr>
        <p:spPr bwMode="auto">
          <a:xfrm>
            <a:off x="2384425" y="1984375"/>
            <a:ext cx="7373938" cy="18651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zh-CN" altLang="en-US" sz="2400" b="1">
                <a:latin typeface="Times New Roman" panose="02020603050405020304" pitchFamily="18" charset="0"/>
              </a:rPr>
              <a:t>有文法</a:t>
            </a:r>
            <a:r>
              <a:rPr lang="en-US" altLang="zh-CN" sz="2400" b="1">
                <a:latin typeface="Times New Roman" panose="02020603050405020304" pitchFamily="18" charset="0"/>
              </a:rPr>
              <a:t>G[E]:</a:t>
            </a:r>
          </a:p>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a:p>
            <a:pPr>
              <a:lnSpc>
                <a:spcPct val="120000"/>
              </a:lnSpc>
              <a:buFontTx/>
              <a:buNone/>
            </a:pPr>
            <a:r>
              <a:rPr lang="zh-CN" altLang="en-US" sz="2400" b="1">
                <a:latin typeface="Times New Roman" panose="02020603050405020304" pitchFamily="18" charset="0"/>
              </a:rPr>
              <a:t>求所有非终结符的</a:t>
            </a:r>
            <a:r>
              <a:rPr lang="en-US" altLang="zh-CN" sz="2400" b="1">
                <a:latin typeface="Times New Roman" panose="02020603050405020304" pitchFamily="18" charset="0"/>
              </a:rPr>
              <a:t>FOLLOW</a:t>
            </a:r>
            <a:r>
              <a:rPr lang="zh-CN" altLang="en-US" sz="2400" b="1">
                <a:latin typeface="Times New Roman" panose="02020603050405020304" pitchFamily="18" charset="0"/>
              </a:rPr>
              <a:t>集</a:t>
            </a:r>
          </a:p>
        </p:txBody>
      </p:sp>
      <p:sp>
        <p:nvSpPr>
          <p:cNvPr id="429063" name="Text Box 7"/>
          <p:cNvSpPr txBox="1">
            <a:spLocks noChangeArrowheads="1"/>
          </p:cNvSpPr>
          <p:nvPr/>
        </p:nvSpPr>
        <p:spPr bwMode="auto">
          <a:xfrm>
            <a:off x="7346951" y="3217864"/>
            <a:ext cx="2824163"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dirty="0">
                <a:solidFill>
                  <a:srgbClr val="011893"/>
                </a:solidFill>
                <a:latin typeface="Times New Roman" panose="02020603050405020304" pitchFamily="18" charset="0"/>
              </a:rPr>
              <a:t>原则</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找产生式右边含有该非终结符的串！</a:t>
            </a:r>
          </a:p>
        </p:txBody>
      </p:sp>
      <p:sp>
        <p:nvSpPr>
          <p:cNvPr id="429064" name="Line 8"/>
          <p:cNvSpPr>
            <a:spLocks noChangeShapeType="1"/>
          </p:cNvSpPr>
          <p:nvPr/>
        </p:nvSpPr>
        <p:spPr bwMode="auto">
          <a:xfrm>
            <a:off x="9582150" y="3576638"/>
            <a:ext cx="520700" cy="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29065" name="AutoShape 9"/>
          <p:cNvSpPr>
            <a:spLocks noChangeArrowheads="1"/>
          </p:cNvSpPr>
          <p:nvPr/>
        </p:nvSpPr>
        <p:spPr bwMode="auto">
          <a:xfrm>
            <a:off x="7312025" y="3182939"/>
            <a:ext cx="2870200" cy="776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29072" name="TextBox 3"/>
          <p:cNvSpPr txBox="1">
            <a:spLocks noChangeArrowheads="1"/>
          </p:cNvSpPr>
          <p:nvPr/>
        </p:nvSpPr>
        <p:spPr bwMode="auto">
          <a:xfrm>
            <a:off x="2887664" y="3844926"/>
            <a:ext cx="3984625" cy="2292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FOLLOW(E)={ ), # }</a:t>
            </a:r>
          </a:p>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FOLLOW(E’)={ </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 ) }</a:t>
            </a:r>
          </a:p>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FOLLOW(T)={ }, #, +}</a:t>
            </a:r>
          </a:p>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FOLLOW(T’)</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 +, </a:t>
            </a:r>
            <a:r>
              <a:rPr lang="zh-CN" altLang="en-US" sz="2200" b="1" dirty="0">
                <a:solidFill>
                  <a:srgbClr val="011893"/>
                </a:solidFill>
                <a:latin typeface="Times New Roman" panose="02020603050405020304" pitchFamily="18" charset="0"/>
              </a:rPr>
              <a:t>＃</a:t>
            </a:r>
            <a:r>
              <a:rPr lang="en-US" altLang="zh-CN" sz="2200" b="1" dirty="0">
                <a:solidFill>
                  <a:srgbClr val="011893"/>
                </a:solidFill>
                <a:latin typeface="Times New Roman" panose="02020603050405020304" pitchFamily="18" charset="0"/>
              </a:rPr>
              <a:t>, ) } </a:t>
            </a:r>
          </a:p>
          <a:p>
            <a:pPr algn="just" eaLnBrk="1" hangingPunct="1">
              <a:lnSpc>
                <a:spcPct val="130000"/>
              </a:lnSpc>
              <a:buFont typeface="Wingdings" panose="05000000000000000000" pitchFamily="2" charset="2"/>
              <a:buNone/>
            </a:pPr>
            <a:r>
              <a:rPr lang="en-US" altLang="zh-CN" sz="2200" b="1" dirty="0">
                <a:solidFill>
                  <a:srgbClr val="011893"/>
                </a:solidFill>
                <a:latin typeface="Times New Roman" panose="02020603050405020304" pitchFamily="18" charset="0"/>
              </a:rPr>
              <a:t>FOLLOW(F)={ ), #, +, </a:t>
            </a:r>
            <a:r>
              <a:rPr lang="zh-CN" altLang="en-US" sz="2200" b="1" dirty="0">
                <a:solidFill>
                  <a:srgbClr val="011893"/>
                </a:solidFill>
                <a:latin typeface="Times New Roman" panose="02020603050405020304" pitchFamily="18" charset="0"/>
              </a:rPr>
              <a:t>* </a:t>
            </a:r>
            <a:r>
              <a:rPr lang="en-US" altLang="zh-CN" sz="2200" b="1" dirty="0">
                <a:solidFill>
                  <a:srgbClr val="011893"/>
                </a:solidFill>
                <a:latin typeface="Times New Roman" panose="02020603050405020304" pitchFamily="18" charset="0"/>
              </a:rPr>
              <a:t>}</a:t>
            </a:r>
          </a:p>
        </p:txBody>
      </p:sp>
    </p:spTree>
    <p:extLst>
      <p:ext uri="{BB962C8B-B14F-4D97-AF65-F5344CB8AC3E}">
        <p14:creationId xmlns:p14="http://schemas.microsoft.com/office/powerpoint/2010/main" val="2032461693"/>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930400" y="3419963"/>
            <a:ext cx="6096000" cy="1829732"/>
          </a:xfrm>
          <a:prstGeom prst="rect">
            <a:avLst/>
          </a:prstGeom>
        </p:spPr>
        <p:txBody>
          <a:bodyPr>
            <a:spAutoFit/>
          </a:bodyPr>
          <a:lstStyle/>
          <a:p>
            <a:pPr>
              <a:lnSpc>
                <a:spcPct val="80000"/>
              </a:lnSpc>
              <a:defRPr/>
            </a:pPr>
            <a:r>
              <a:rPr lang="en-US" altLang="zh-CN" sz="2800" b="1" dirty="0">
                <a:latin typeface="华文楷体" panose="02010600040101010101" pitchFamily="2" charset="-122"/>
                <a:ea typeface="华文楷体" panose="02010600040101010101" pitchFamily="2" charset="-122"/>
              </a:rPr>
              <a:t>FIRST(A)={ a</a:t>
            </a:r>
            <a:r>
              <a:rPr lang="zh-CN" altLang="en-US" sz="2800" b="1" dirty="0">
                <a:latin typeface="华文楷体" panose="02010600040101010101" pitchFamily="2" charset="-122"/>
                <a:ea typeface="华文楷体" panose="02010600040101010101" pitchFamily="2" charset="-122"/>
              </a:rPr>
              <a:t>，</a:t>
            </a:r>
            <a:r>
              <a:rPr lang="en-US" altLang="zh-CN" sz="2800" b="1" dirty="0">
                <a:latin typeface="华文楷体" panose="02010600040101010101" pitchFamily="2" charset="-122"/>
                <a:ea typeface="华文楷体" panose="02010600040101010101" pitchFamily="2" charset="-122"/>
              </a:rPr>
              <a:t>b</a:t>
            </a:r>
            <a:r>
              <a:rPr lang="zh-CN" altLang="en-US" sz="2800" b="1" dirty="0">
                <a:latin typeface="华文楷体" panose="02010600040101010101" pitchFamily="2" charset="-122"/>
                <a:ea typeface="华文楷体" panose="02010600040101010101" pitchFamily="2" charset="-122"/>
              </a:rPr>
              <a:t>，</a:t>
            </a:r>
            <a:r>
              <a:rPr lang="en-US" altLang="zh-CN" sz="2800" b="1" dirty="0">
                <a:latin typeface="华文楷体" panose="02010600040101010101" pitchFamily="2" charset="-122"/>
                <a:ea typeface="华文楷体" panose="02010600040101010101" pitchFamily="2" charset="-122"/>
              </a:rPr>
              <a:t>c</a:t>
            </a:r>
            <a:r>
              <a:rPr lang="zh-CN" altLang="en-US" sz="2800" b="1" dirty="0">
                <a:latin typeface="华文楷体" panose="02010600040101010101" pitchFamily="2" charset="-122"/>
                <a:ea typeface="华文楷体" panose="02010600040101010101" pitchFamily="2" charset="-122"/>
              </a:rPr>
              <a:t>，</a:t>
            </a:r>
            <a:r>
              <a:rPr lang="en-US" altLang="zh-CN" sz="2800" b="1" dirty="0">
                <a:latin typeface="华文楷体" panose="02010600040101010101" pitchFamily="2" charset="-122"/>
                <a:ea typeface="华文楷体" panose="02010600040101010101" pitchFamily="2" charset="-122"/>
              </a:rPr>
              <a:t>d</a:t>
            </a:r>
            <a:r>
              <a:rPr lang="zh-CN" altLang="en-US" sz="2800" b="1" dirty="0">
                <a:latin typeface="华文楷体" panose="02010600040101010101" pitchFamily="2" charset="-122"/>
                <a:ea typeface="华文楷体" panose="02010600040101010101" pitchFamily="2" charset="-122"/>
              </a:rPr>
              <a:t>，</a:t>
            </a:r>
            <a:r>
              <a:rPr lang="en-US" altLang="zh-CN" sz="2800" b="1" dirty="0">
                <a:latin typeface="华文楷体" panose="02010600040101010101" pitchFamily="2" charset="-122"/>
                <a:ea typeface="华文楷体" panose="02010600040101010101" pitchFamily="2" charset="-122"/>
              </a:rPr>
              <a:t>g}, </a:t>
            </a:r>
          </a:p>
          <a:p>
            <a:pPr>
              <a:lnSpc>
                <a:spcPct val="80000"/>
              </a:lnSpc>
              <a:defRPr/>
            </a:pPr>
            <a:r>
              <a:rPr lang="en-US" altLang="zh-CN" sz="2800" b="1" dirty="0">
                <a:latin typeface="华文楷体" panose="02010600040101010101" pitchFamily="2" charset="-122"/>
                <a:ea typeface="华文楷体" panose="02010600040101010101" pitchFamily="2" charset="-122"/>
              </a:rPr>
              <a:t>FIRST(B)={b</a:t>
            </a:r>
            <a:r>
              <a:rPr lang="zh-CN" altLang="en-US" sz="2800" b="1" dirty="0">
                <a:latin typeface="华文楷体" panose="02010600040101010101" pitchFamily="2" charset="-122"/>
                <a:ea typeface="华文楷体" panose="02010600040101010101" pitchFamily="2" charset="-122"/>
              </a:rPr>
              <a:t>，</a:t>
            </a:r>
            <a:r>
              <a:rPr lang="en-US" altLang="zh-CN" sz="2800" b="1" dirty="0">
                <a:latin typeface="华文楷体" panose="02010600040101010101" pitchFamily="2" charset="-122"/>
                <a:ea typeface="华文楷体" panose="02010600040101010101" pitchFamily="2" charset="-122"/>
              </a:rPr>
              <a:t>ε},</a:t>
            </a:r>
          </a:p>
          <a:p>
            <a:pPr>
              <a:lnSpc>
                <a:spcPct val="80000"/>
              </a:lnSpc>
              <a:defRPr/>
            </a:pPr>
            <a:r>
              <a:rPr lang="en-US" altLang="zh-CN" sz="2800" b="1" dirty="0">
                <a:latin typeface="华文楷体" panose="02010600040101010101" pitchFamily="2" charset="-122"/>
                <a:ea typeface="华文楷体" panose="02010600040101010101" pitchFamily="2" charset="-122"/>
              </a:rPr>
              <a:t>FIRST(C)={a</a:t>
            </a:r>
            <a:r>
              <a:rPr lang="zh-CN" altLang="en-US" sz="2800" b="1" dirty="0">
                <a:latin typeface="华文楷体" panose="02010600040101010101" pitchFamily="2" charset="-122"/>
                <a:ea typeface="华文楷体" panose="02010600040101010101" pitchFamily="2" charset="-122"/>
              </a:rPr>
              <a:t>，</a:t>
            </a:r>
            <a:r>
              <a:rPr lang="en-US" altLang="zh-CN" sz="2800" b="1" dirty="0">
                <a:latin typeface="华文楷体" panose="02010600040101010101" pitchFamily="2" charset="-122"/>
                <a:ea typeface="华文楷体" panose="02010600040101010101" pitchFamily="2" charset="-122"/>
              </a:rPr>
              <a:t>c</a:t>
            </a:r>
            <a:r>
              <a:rPr lang="zh-CN" altLang="en-US" sz="2800" b="1" dirty="0">
                <a:latin typeface="华文楷体" panose="02010600040101010101" pitchFamily="2" charset="-122"/>
                <a:ea typeface="华文楷体" panose="02010600040101010101" pitchFamily="2" charset="-122"/>
              </a:rPr>
              <a:t>，</a:t>
            </a:r>
            <a:r>
              <a:rPr lang="en-US" altLang="zh-CN" sz="2800" b="1" dirty="0">
                <a:latin typeface="华文楷体" panose="02010600040101010101" pitchFamily="2" charset="-122"/>
                <a:ea typeface="华文楷体" panose="02010600040101010101" pitchFamily="2" charset="-122"/>
              </a:rPr>
              <a:t>d},</a:t>
            </a:r>
          </a:p>
          <a:p>
            <a:pPr>
              <a:lnSpc>
                <a:spcPct val="80000"/>
              </a:lnSpc>
              <a:defRPr/>
            </a:pPr>
            <a:r>
              <a:rPr lang="en-US" altLang="zh-CN" sz="2800" b="1" dirty="0">
                <a:latin typeface="华文楷体" panose="02010600040101010101" pitchFamily="2" charset="-122"/>
                <a:ea typeface="华文楷体" panose="02010600040101010101" pitchFamily="2" charset="-122"/>
              </a:rPr>
              <a:t>FIRST(D)={d</a:t>
            </a:r>
            <a:r>
              <a:rPr lang="zh-CN" altLang="en-US" sz="2800" b="1" dirty="0">
                <a:latin typeface="华文楷体" panose="02010600040101010101" pitchFamily="2" charset="-122"/>
                <a:ea typeface="华文楷体" panose="02010600040101010101" pitchFamily="2" charset="-122"/>
              </a:rPr>
              <a:t>，</a:t>
            </a:r>
            <a:r>
              <a:rPr lang="en-US" altLang="zh-CN" sz="2800" b="1" dirty="0">
                <a:latin typeface="华文楷体" panose="02010600040101010101" pitchFamily="2" charset="-122"/>
                <a:ea typeface="华文楷体" panose="02010600040101010101" pitchFamily="2" charset="-122"/>
              </a:rPr>
              <a:t>ε},</a:t>
            </a:r>
          </a:p>
          <a:p>
            <a:pPr>
              <a:lnSpc>
                <a:spcPct val="80000"/>
              </a:lnSpc>
              <a:defRPr/>
            </a:pPr>
            <a:r>
              <a:rPr lang="en-US" altLang="zh-CN" sz="2800" b="1" dirty="0">
                <a:latin typeface="华文楷体" panose="02010600040101010101" pitchFamily="2" charset="-122"/>
                <a:ea typeface="华文楷体" panose="02010600040101010101" pitchFamily="2" charset="-122"/>
              </a:rPr>
              <a:t>FIRST(E)={ g</a:t>
            </a:r>
            <a:r>
              <a:rPr lang="zh-CN" altLang="en-US" sz="2800" b="1" dirty="0">
                <a:latin typeface="华文楷体" panose="02010600040101010101" pitchFamily="2" charset="-122"/>
                <a:ea typeface="华文楷体" panose="02010600040101010101" pitchFamily="2" charset="-122"/>
              </a:rPr>
              <a:t>，</a:t>
            </a:r>
            <a:r>
              <a:rPr lang="en-US" altLang="zh-CN" sz="2800" b="1" dirty="0">
                <a:latin typeface="华文楷体" panose="02010600040101010101" pitchFamily="2" charset="-122"/>
                <a:ea typeface="华文楷体" panose="02010600040101010101" pitchFamily="2" charset="-122"/>
              </a:rPr>
              <a:t>c },</a:t>
            </a:r>
          </a:p>
        </p:txBody>
      </p:sp>
      <p:sp>
        <p:nvSpPr>
          <p:cNvPr id="5" name="矩形 4"/>
          <p:cNvSpPr/>
          <p:nvPr/>
        </p:nvSpPr>
        <p:spPr>
          <a:xfrm>
            <a:off x="1524000" y="464419"/>
            <a:ext cx="7829006" cy="2308324"/>
          </a:xfrm>
          <a:prstGeom prst="rect">
            <a:avLst/>
          </a:prstGeom>
        </p:spPr>
        <p:txBody>
          <a:bodyPr wrap="square">
            <a:spAutoFit/>
          </a:bodyPr>
          <a:lstStyle/>
          <a:p>
            <a:pPr>
              <a:defRPr/>
            </a:pPr>
            <a:r>
              <a:rPr lang="zh-CN" altLang="en-US" sz="2400" b="1" dirty="0" smtClean="0">
                <a:latin typeface="华文楷体" pitchFamily="2" charset="-122"/>
                <a:ea typeface="华文楷体" pitchFamily="2" charset="-122"/>
              </a:rPr>
              <a:t>下列</a:t>
            </a:r>
            <a:r>
              <a:rPr lang="zh-CN" altLang="en-US" sz="2400" b="1" dirty="0">
                <a:latin typeface="华文楷体" pitchFamily="2" charset="-122"/>
                <a:ea typeface="华文楷体" pitchFamily="2" charset="-122"/>
              </a:rPr>
              <a:t>文法，求每个非终结符的</a:t>
            </a:r>
            <a:r>
              <a:rPr lang="en-US" altLang="zh-CN" sz="2400" b="1" dirty="0" smtClean="0">
                <a:latin typeface="华文楷体" panose="02010600040101010101" pitchFamily="2" charset="-122"/>
                <a:ea typeface="华文楷体" panose="02010600040101010101" pitchFamily="2" charset="-122"/>
              </a:rPr>
              <a:t>FIRST</a:t>
            </a:r>
            <a:r>
              <a:rPr lang="zh-CN" altLang="en-US" sz="2400" b="1" dirty="0" smtClean="0">
                <a:latin typeface="华文楷体" panose="02010600040101010101" pitchFamily="2" charset="-122"/>
                <a:ea typeface="华文楷体" panose="02010600040101010101" pitchFamily="2" charset="-122"/>
              </a:rPr>
              <a:t>和</a:t>
            </a:r>
            <a:r>
              <a:rPr lang="en-US" altLang="zh-CN" sz="2400" b="1" dirty="0" smtClean="0">
                <a:latin typeface="华文楷体" panose="02010600040101010101" pitchFamily="2" charset="-122"/>
                <a:ea typeface="华文楷体" panose="02010600040101010101" pitchFamily="2" charset="-122"/>
              </a:rPr>
              <a:t>FOLLOW</a:t>
            </a:r>
            <a:r>
              <a:rPr lang="zh-CN" altLang="en-US" sz="2400" b="1" dirty="0" smtClean="0">
                <a:latin typeface="华文楷体" panose="02010600040101010101" pitchFamily="2" charset="-122"/>
                <a:ea typeface="华文楷体" panose="02010600040101010101" pitchFamily="2" charset="-122"/>
              </a:rPr>
              <a:t>集：</a:t>
            </a:r>
            <a:endParaRPr lang="zh-CN" altLang="en-US" sz="2400" b="1" dirty="0">
              <a:latin typeface="华文楷体" panose="02010600040101010101" pitchFamily="2" charset="-122"/>
              <a:ea typeface="华文楷体" panose="02010600040101010101" pitchFamily="2" charset="-122"/>
            </a:endParaRPr>
          </a:p>
          <a:p>
            <a:pPr>
              <a:defRPr/>
            </a:pPr>
            <a:r>
              <a:rPr lang="en-US" altLang="zh-CN" sz="2400" b="1" dirty="0">
                <a:latin typeface="华文楷体" panose="02010600040101010101" pitchFamily="2" charset="-122"/>
                <a:ea typeface="华文楷体" panose="02010600040101010101" pitchFamily="2" charset="-122"/>
              </a:rPr>
              <a:t>          A∷</a:t>
            </a:r>
            <a:r>
              <a:rPr lang="zh-CN" altLang="en-US" sz="2400" b="1" dirty="0">
                <a:latin typeface="华文楷体" panose="02010600040101010101" pitchFamily="2" charset="-122"/>
                <a:ea typeface="华文楷体" panose="02010600040101010101" pitchFamily="2" charset="-122"/>
              </a:rPr>
              <a:t>＝</a:t>
            </a:r>
            <a:r>
              <a:rPr lang="en-US" altLang="zh-CN" sz="2400" b="1" dirty="0" err="1">
                <a:latin typeface="华文楷体" panose="02010600040101010101" pitchFamily="2" charset="-122"/>
                <a:ea typeface="华文楷体" panose="02010600040101010101" pitchFamily="2" charset="-122"/>
              </a:rPr>
              <a:t>BCc</a:t>
            </a:r>
            <a:r>
              <a:rPr lang="en-US" altLang="zh-CN" sz="2400" b="1" dirty="0">
                <a:latin typeface="华文楷体" panose="02010600040101010101" pitchFamily="2" charset="-122"/>
                <a:ea typeface="华文楷体" panose="02010600040101010101" pitchFamily="2" charset="-122"/>
              </a:rPr>
              <a:t> | </a:t>
            </a:r>
            <a:r>
              <a:rPr lang="en-US" altLang="zh-CN" sz="2400" b="1" dirty="0" err="1">
                <a:latin typeface="华文楷体" panose="02010600040101010101" pitchFamily="2" charset="-122"/>
                <a:ea typeface="华文楷体" panose="02010600040101010101" pitchFamily="2" charset="-122"/>
              </a:rPr>
              <a:t>gDB</a:t>
            </a:r>
            <a:endParaRPr lang="en-US" altLang="zh-CN" sz="2400" b="1" dirty="0">
              <a:latin typeface="华文楷体" panose="02010600040101010101" pitchFamily="2" charset="-122"/>
              <a:ea typeface="华文楷体" panose="02010600040101010101" pitchFamily="2" charset="-122"/>
            </a:endParaRPr>
          </a:p>
          <a:p>
            <a:pPr>
              <a:defRPr/>
            </a:pPr>
            <a:r>
              <a:rPr lang="en-US" altLang="zh-CN" sz="2400" b="1" dirty="0">
                <a:latin typeface="华文楷体" panose="02010600040101010101" pitchFamily="2" charset="-122"/>
                <a:ea typeface="华文楷体" panose="02010600040101010101" pitchFamily="2" charset="-122"/>
              </a:rPr>
              <a:t>          B∷</a:t>
            </a:r>
            <a:r>
              <a:rPr lang="zh-CN" altLang="en-US" sz="2400" b="1" dirty="0">
                <a:latin typeface="华文楷体" panose="02010600040101010101" pitchFamily="2" charset="-122"/>
                <a:ea typeface="华文楷体" panose="02010600040101010101" pitchFamily="2" charset="-122"/>
              </a:rPr>
              <a:t>＝</a:t>
            </a:r>
            <a:r>
              <a:rPr lang="en-US" altLang="zh-CN" sz="2400" b="1" dirty="0">
                <a:latin typeface="华文楷体" panose="02010600040101010101" pitchFamily="2" charset="-122"/>
                <a:ea typeface="华文楷体" panose="02010600040101010101" pitchFamily="2" charset="-122"/>
              </a:rPr>
              <a:t>ε| </a:t>
            </a:r>
            <a:r>
              <a:rPr lang="en-US" altLang="zh-CN" sz="2400" b="1" dirty="0" err="1">
                <a:latin typeface="华文楷体" panose="02010600040101010101" pitchFamily="2" charset="-122"/>
                <a:ea typeface="华文楷体" panose="02010600040101010101" pitchFamily="2" charset="-122"/>
              </a:rPr>
              <a:t>bCDE</a:t>
            </a:r>
            <a:endParaRPr lang="en-US" altLang="zh-CN" sz="2400" b="1" dirty="0">
              <a:latin typeface="华文楷体" panose="02010600040101010101" pitchFamily="2" charset="-122"/>
              <a:ea typeface="华文楷体" panose="02010600040101010101" pitchFamily="2" charset="-122"/>
            </a:endParaRPr>
          </a:p>
          <a:p>
            <a:pPr>
              <a:defRPr/>
            </a:pPr>
            <a:r>
              <a:rPr lang="en-US" altLang="zh-CN" sz="2400" b="1" dirty="0">
                <a:latin typeface="华文楷体" panose="02010600040101010101" pitchFamily="2" charset="-122"/>
                <a:ea typeface="华文楷体" panose="02010600040101010101" pitchFamily="2" charset="-122"/>
              </a:rPr>
              <a:t>          C∷</a:t>
            </a:r>
            <a:r>
              <a:rPr lang="zh-CN" altLang="en-US" sz="2400" b="1" dirty="0">
                <a:latin typeface="华文楷体" panose="02010600040101010101" pitchFamily="2" charset="-122"/>
                <a:ea typeface="华文楷体" panose="02010600040101010101" pitchFamily="2" charset="-122"/>
              </a:rPr>
              <a:t>＝</a:t>
            </a:r>
            <a:r>
              <a:rPr lang="en-US" altLang="zh-CN" sz="2400" b="1" dirty="0" err="1">
                <a:latin typeface="华文楷体" panose="02010600040101010101" pitchFamily="2" charset="-122"/>
                <a:ea typeface="华文楷体" panose="02010600040101010101" pitchFamily="2" charset="-122"/>
              </a:rPr>
              <a:t>DaB</a:t>
            </a:r>
            <a:r>
              <a:rPr lang="en-US" altLang="zh-CN" sz="2400" b="1" dirty="0">
                <a:latin typeface="华文楷体" panose="02010600040101010101" pitchFamily="2" charset="-122"/>
                <a:ea typeface="华文楷体" panose="02010600040101010101" pitchFamily="2" charset="-122"/>
              </a:rPr>
              <a:t> | ca</a:t>
            </a:r>
          </a:p>
          <a:p>
            <a:pPr>
              <a:defRPr/>
            </a:pPr>
            <a:r>
              <a:rPr lang="en-US" altLang="zh-CN" sz="2400" b="1" dirty="0">
                <a:latin typeface="华文楷体" panose="02010600040101010101" pitchFamily="2" charset="-122"/>
                <a:ea typeface="华文楷体" panose="02010600040101010101" pitchFamily="2" charset="-122"/>
              </a:rPr>
              <a:t>          D∷</a:t>
            </a:r>
            <a:r>
              <a:rPr lang="zh-CN" altLang="en-US" sz="2400" b="1" dirty="0">
                <a:latin typeface="华文楷体" panose="02010600040101010101" pitchFamily="2" charset="-122"/>
                <a:ea typeface="华文楷体" panose="02010600040101010101" pitchFamily="2" charset="-122"/>
              </a:rPr>
              <a:t>＝</a:t>
            </a:r>
            <a:r>
              <a:rPr lang="en-US" altLang="zh-CN" sz="2400" b="1" dirty="0">
                <a:latin typeface="华文楷体" panose="02010600040101010101" pitchFamily="2" charset="-122"/>
                <a:ea typeface="华文楷体" panose="02010600040101010101" pitchFamily="2" charset="-122"/>
              </a:rPr>
              <a:t>ε| </a:t>
            </a:r>
            <a:r>
              <a:rPr lang="en-US" altLang="zh-CN" sz="2400" b="1" dirty="0" err="1">
                <a:latin typeface="华文楷体" panose="02010600040101010101" pitchFamily="2" charset="-122"/>
                <a:ea typeface="华文楷体" panose="02010600040101010101" pitchFamily="2" charset="-122"/>
              </a:rPr>
              <a:t>dD</a:t>
            </a:r>
            <a:r>
              <a:rPr lang="en-US" altLang="zh-CN" sz="2400" b="1" dirty="0">
                <a:latin typeface="华文楷体" panose="02010600040101010101" pitchFamily="2" charset="-122"/>
                <a:ea typeface="华文楷体" panose="02010600040101010101" pitchFamily="2" charset="-122"/>
              </a:rPr>
              <a:t> </a:t>
            </a:r>
          </a:p>
          <a:p>
            <a:pPr>
              <a:defRPr/>
            </a:pPr>
            <a:r>
              <a:rPr lang="en-US" altLang="zh-CN" sz="2400" b="1" dirty="0">
                <a:latin typeface="华文楷体" panose="02010600040101010101" pitchFamily="2" charset="-122"/>
                <a:ea typeface="华文楷体" panose="02010600040101010101" pitchFamily="2" charset="-122"/>
              </a:rPr>
              <a:t>          E∷</a:t>
            </a:r>
            <a:r>
              <a:rPr lang="zh-CN" altLang="en-US" sz="2400" b="1" dirty="0">
                <a:latin typeface="华文楷体" panose="02010600040101010101" pitchFamily="2" charset="-122"/>
                <a:ea typeface="华文楷体" panose="02010600040101010101" pitchFamily="2" charset="-122"/>
              </a:rPr>
              <a:t>＝</a:t>
            </a:r>
            <a:r>
              <a:rPr lang="en-US" altLang="zh-CN" sz="2400" b="1" dirty="0" err="1">
                <a:latin typeface="华文楷体" panose="02010600040101010101" pitchFamily="2" charset="-122"/>
                <a:ea typeface="华文楷体" panose="02010600040101010101" pitchFamily="2" charset="-122"/>
              </a:rPr>
              <a:t>gAf</a:t>
            </a:r>
            <a:r>
              <a:rPr lang="en-US" altLang="zh-CN" sz="2400" b="1" dirty="0">
                <a:latin typeface="华文楷体" panose="02010600040101010101" pitchFamily="2" charset="-122"/>
                <a:ea typeface="华文楷体" panose="02010600040101010101" pitchFamily="2" charset="-122"/>
              </a:rPr>
              <a:t> | c</a:t>
            </a:r>
          </a:p>
        </p:txBody>
      </p:sp>
    </p:spTree>
    <p:extLst>
      <p:ext uri="{BB962C8B-B14F-4D97-AF65-F5344CB8AC3E}">
        <p14:creationId xmlns:p14="http://schemas.microsoft.com/office/powerpoint/2010/main" val="226356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24AC9B6D-FE1B-4FEA-8ED1-9962A533CF6F}" type="slidenum">
              <a:rPr lang="zh-CN" altLang="en-US" smtClean="0"/>
              <a:t>94</a:t>
            </a:fld>
            <a:endParaRPr lang="zh-CN" altLang="en-US"/>
          </a:p>
        </p:txBody>
      </p:sp>
      <p:sp>
        <p:nvSpPr>
          <p:cNvPr id="5" name="矩形 4"/>
          <p:cNvSpPr/>
          <p:nvPr/>
        </p:nvSpPr>
        <p:spPr>
          <a:xfrm>
            <a:off x="2390503" y="3687383"/>
            <a:ext cx="6096000" cy="1754326"/>
          </a:xfrm>
          <a:prstGeom prst="rect">
            <a:avLst/>
          </a:prstGeom>
        </p:spPr>
        <p:txBody>
          <a:bodyPr>
            <a:spAutoFit/>
          </a:bodyPr>
          <a:lstStyle/>
          <a:p>
            <a:pPr indent="131445" algn="just">
              <a:spcAft>
                <a:spcPts val="0"/>
              </a:spcAft>
            </a:pPr>
            <a:r>
              <a:rPr lang="en-US" altLang="zh-CN" b="1" kern="100" dirty="0">
                <a:latin typeface="Times New Roman" panose="02020603050405020304" pitchFamily="18" charset="0"/>
              </a:rPr>
              <a:t>FOLLOE(A)={ f</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  </a:t>
            </a:r>
            <a:endParaRPr lang="zh-CN" altLang="zh-CN" kern="100" dirty="0">
              <a:latin typeface="Times New Roman" panose="02020603050405020304" pitchFamily="18" charset="0"/>
            </a:endParaRPr>
          </a:p>
          <a:p>
            <a:pPr indent="131445" algn="just">
              <a:spcAft>
                <a:spcPts val="0"/>
              </a:spcAft>
            </a:pPr>
            <a:r>
              <a:rPr lang="en-US" altLang="zh-CN" b="1" kern="100" dirty="0">
                <a:latin typeface="Times New Roman" panose="02020603050405020304" pitchFamily="18" charset="0"/>
              </a:rPr>
              <a:t>FOLLOW(B)={ a</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c</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d</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g</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f</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a:t>
            </a:r>
            <a:endParaRPr lang="zh-CN" altLang="zh-CN" kern="100" dirty="0">
              <a:latin typeface="Times New Roman" panose="02020603050405020304" pitchFamily="18" charset="0"/>
            </a:endParaRPr>
          </a:p>
          <a:p>
            <a:pPr indent="131445" algn="just">
              <a:spcAft>
                <a:spcPts val="0"/>
              </a:spcAft>
            </a:pPr>
            <a:r>
              <a:rPr lang="en-US" altLang="zh-CN" b="1" kern="100" dirty="0">
                <a:latin typeface="Times New Roman" panose="02020603050405020304" pitchFamily="18" charset="0"/>
              </a:rPr>
              <a:t>FOLLOW(C)={d</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g</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c},</a:t>
            </a:r>
            <a:endParaRPr lang="zh-CN" altLang="zh-CN" kern="100" dirty="0">
              <a:latin typeface="Times New Roman" panose="02020603050405020304" pitchFamily="18" charset="0"/>
            </a:endParaRPr>
          </a:p>
          <a:p>
            <a:pPr indent="131445" algn="just">
              <a:spcAft>
                <a:spcPts val="0"/>
              </a:spcAft>
            </a:pPr>
            <a:r>
              <a:rPr lang="en-US" altLang="zh-CN" b="1" kern="100" dirty="0">
                <a:latin typeface="Times New Roman" panose="02020603050405020304" pitchFamily="18" charset="0"/>
              </a:rPr>
              <a:t>FOLLOW(D)={a</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b</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c</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 f</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g</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a:t>
            </a:r>
            <a:endParaRPr lang="zh-CN" altLang="zh-CN" kern="100" dirty="0">
              <a:latin typeface="Times New Roman" panose="02020603050405020304" pitchFamily="18" charset="0"/>
            </a:endParaRPr>
          </a:p>
          <a:p>
            <a:pPr indent="131445" algn="just">
              <a:spcAft>
                <a:spcPts val="0"/>
              </a:spcAft>
            </a:pPr>
            <a:r>
              <a:rPr lang="en-US" altLang="zh-CN" b="1" kern="100" dirty="0">
                <a:latin typeface="Times New Roman" panose="02020603050405020304" pitchFamily="18" charset="0"/>
              </a:rPr>
              <a:t>FOLLOW(E)= { a</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c</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d</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g</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f</a:t>
            </a:r>
            <a:r>
              <a:rPr lang="zh-CN" altLang="zh-CN" b="1" kern="100" dirty="0">
                <a:latin typeface="Times New Roman" panose="02020603050405020304" pitchFamily="18" charset="0"/>
              </a:rPr>
              <a:t>，</a:t>
            </a:r>
            <a:r>
              <a:rPr lang="en-US" altLang="zh-CN" b="1" kern="100" dirty="0">
                <a:latin typeface="Times New Roman" panose="02020603050405020304" pitchFamily="18" charset="0"/>
              </a:rPr>
              <a:t>#}.</a:t>
            </a:r>
            <a:endParaRPr lang="zh-CN" altLang="zh-CN" kern="100" dirty="0">
              <a:latin typeface="Times New Roman" panose="02020603050405020304" pitchFamily="18" charset="0"/>
            </a:endParaRPr>
          </a:p>
          <a:p>
            <a:pPr indent="131445" algn="just">
              <a:spcAft>
                <a:spcPts val="0"/>
              </a:spcAft>
            </a:pPr>
            <a:r>
              <a:rPr lang="en-US" altLang="zh-CN" b="1" kern="100" dirty="0">
                <a:latin typeface="Times New Roman" panose="02020603050405020304" pitchFamily="18" charset="0"/>
              </a:rPr>
              <a:t> </a:t>
            </a:r>
            <a:endParaRPr lang="zh-CN" altLang="zh-CN" kern="100" dirty="0">
              <a:latin typeface="Times New Roman" panose="02020603050405020304" pitchFamily="18" charset="0"/>
            </a:endParaRPr>
          </a:p>
        </p:txBody>
      </p:sp>
      <p:sp>
        <p:nvSpPr>
          <p:cNvPr id="6" name="矩形 5"/>
          <p:cNvSpPr/>
          <p:nvPr/>
        </p:nvSpPr>
        <p:spPr>
          <a:xfrm>
            <a:off x="1524000" y="464419"/>
            <a:ext cx="7829006" cy="2308324"/>
          </a:xfrm>
          <a:prstGeom prst="rect">
            <a:avLst/>
          </a:prstGeom>
        </p:spPr>
        <p:txBody>
          <a:bodyPr wrap="square">
            <a:spAutoFit/>
          </a:bodyPr>
          <a:lstStyle/>
          <a:p>
            <a:pPr>
              <a:defRPr/>
            </a:pPr>
            <a:r>
              <a:rPr lang="zh-CN" altLang="en-US" sz="2400" b="1" dirty="0" smtClean="0">
                <a:latin typeface="华文楷体" pitchFamily="2" charset="-122"/>
                <a:ea typeface="华文楷体" pitchFamily="2" charset="-122"/>
              </a:rPr>
              <a:t>下列</a:t>
            </a:r>
            <a:r>
              <a:rPr lang="zh-CN" altLang="en-US" sz="2400" b="1" dirty="0">
                <a:latin typeface="华文楷体" pitchFamily="2" charset="-122"/>
                <a:ea typeface="华文楷体" pitchFamily="2" charset="-122"/>
              </a:rPr>
              <a:t>文法，求每个非终结符的</a:t>
            </a:r>
            <a:r>
              <a:rPr lang="en-US" altLang="zh-CN" sz="2400" b="1" dirty="0" smtClean="0">
                <a:latin typeface="华文楷体" panose="02010600040101010101" pitchFamily="2" charset="-122"/>
                <a:ea typeface="华文楷体" panose="02010600040101010101" pitchFamily="2" charset="-122"/>
              </a:rPr>
              <a:t>FIRST</a:t>
            </a:r>
            <a:r>
              <a:rPr lang="zh-CN" altLang="en-US" sz="2400" b="1" dirty="0" smtClean="0">
                <a:latin typeface="华文楷体" panose="02010600040101010101" pitchFamily="2" charset="-122"/>
                <a:ea typeface="华文楷体" panose="02010600040101010101" pitchFamily="2" charset="-122"/>
              </a:rPr>
              <a:t>和</a:t>
            </a:r>
            <a:r>
              <a:rPr lang="en-US" altLang="zh-CN" sz="2400" b="1" dirty="0" smtClean="0">
                <a:latin typeface="华文楷体" panose="02010600040101010101" pitchFamily="2" charset="-122"/>
                <a:ea typeface="华文楷体" panose="02010600040101010101" pitchFamily="2" charset="-122"/>
              </a:rPr>
              <a:t>FOLLOW</a:t>
            </a:r>
            <a:r>
              <a:rPr lang="zh-CN" altLang="en-US" sz="2400" b="1" dirty="0" smtClean="0">
                <a:latin typeface="华文楷体" panose="02010600040101010101" pitchFamily="2" charset="-122"/>
                <a:ea typeface="华文楷体" panose="02010600040101010101" pitchFamily="2" charset="-122"/>
              </a:rPr>
              <a:t>集：</a:t>
            </a:r>
            <a:endParaRPr lang="zh-CN" altLang="en-US" sz="2400" b="1" dirty="0">
              <a:latin typeface="华文楷体" panose="02010600040101010101" pitchFamily="2" charset="-122"/>
              <a:ea typeface="华文楷体" panose="02010600040101010101" pitchFamily="2" charset="-122"/>
            </a:endParaRPr>
          </a:p>
          <a:p>
            <a:pPr>
              <a:defRPr/>
            </a:pPr>
            <a:r>
              <a:rPr lang="en-US" altLang="zh-CN" sz="2400" b="1" dirty="0">
                <a:latin typeface="华文楷体" panose="02010600040101010101" pitchFamily="2" charset="-122"/>
                <a:ea typeface="华文楷体" panose="02010600040101010101" pitchFamily="2" charset="-122"/>
              </a:rPr>
              <a:t>          A∷</a:t>
            </a:r>
            <a:r>
              <a:rPr lang="zh-CN" altLang="en-US" sz="2400" b="1" dirty="0">
                <a:latin typeface="华文楷体" panose="02010600040101010101" pitchFamily="2" charset="-122"/>
                <a:ea typeface="华文楷体" panose="02010600040101010101" pitchFamily="2" charset="-122"/>
              </a:rPr>
              <a:t>＝</a:t>
            </a:r>
            <a:r>
              <a:rPr lang="en-US" altLang="zh-CN" sz="2400" b="1" dirty="0" err="1">
                <a:latin typeface="华文楷体" panose="02010600040101010101" pitchFamily="2" charset="-122"/>
                <a:ea typeface="华文楷体" panose="02010600040101010101" pitchFamily="2" charset="-122"/>
              </a:rPr>
              <a:t>BCc</a:t>
            </a:r>
            <a:r>
              <a:rPr lang="en-US" altLang="zh-CN" sz="2400" b="1" dirty="0">
                <a:latin typeface="华文楷体" panose="02010600040101010101" pitchFamily="2" charset="-122"/>
                <a:ea typeface="华文楷体" panose="02010600040101010101" pitchFamily="2" charset="-122"/>
              </a:rPr>
              <a:t> | </a:t>
            </a:r>
            <a:r>
              <a:rPr lang="en-US" altLang="zh-CN" sz="2400" b="1" dirty="0" err="1">
                <a:latin typeface="华文楷体" panose="02010600040101010101" pitchFamily="2" charset="-122"/>
                <a:ea typeface="华文楷体" panose="02010600040101010101" pitchFamily="2" charset="-122"/>
              </a:rPr>
              <a:t>gDB</a:t>
            </a:r>
            <a:endParaRPr lang="en-US" altLang="zh-CN" sz="2400" b="1" dirty="0">
              <a:latin typeface="华文楷体" panose="02010600040101010101" pitchFamily="2" charset="-122"/>
              <a:ea typeface="华文楷体" panose="02010600040101010101" pitchFamily="2" charset="-122"/>
            </a:endParaRPr>
          </a:p>
          <a:p>
            <a:pPr>
              <a:defRPr/>
            </a:pPr>
            <a:r>
              <a:rPr lang="en-US" altLang="zh-CN" sz="2400" b="1" dirty="0">
                <a:latin typeface="华文楷体" panose="02010600040101010101" pitchFamily="2" charset="-122"/>
                <a:ea typeface="华文楷体" panose="02010600040101010101" pitchFamily="2" charset="-122"/>
              </a:rPr>
              <a:t>          B∷</a:t>
            </a:r>
            <a:r>
              <a:rPr lang="zh-CN" altLang="en-US" sz="2400" b="1" dirty="0">
                <a:latin typeface="华文楷体" panose="02010600040101010101" pitchFamily="2" charset="-122"/>
                <a:ea typeface="华文楷体" panose="02010600040101010101" pitchFamily="2" charset="-122"/>
              </a:rPr>
              <a:t>＝</a:t>
            </a:r>
            <a:r>
              <a:rPr lang="en-US" altLang="zh-CN" sz="2400" b="1" dirty="0">
                <a:latin typeface="华文楷体" panose="02010600040101010101" pitchFamily="2" charset="-122"/>
                <a:ea typeface="华文楷体" panose="02010600040101010101" pitchFamily="2" charset="-122"/>
              </a:rPr>
              <a:t>ε| </a:t>
            </a:r>
            <a:r>
              <a:rPr lang="en-US" altLang="zh-CN" sz="2400" b="1" dirty="0" err="1">
                <a:latin typeface="华文楷体" panose="02010600040101010101" pitchFamily="2" charset="-122"/>
                <a:ea typeface="华文楷体" panose="02010600040101010101" pitchFamily="2" charset="-122"/>
              </a:rPr>
              <a:t>bCDE</a:t>
            </a:r>
            <a:endParaRPr lang="en-US" altLang="zh-CN" sz="2400" b="1" dirty="0">
              <a:latin typeface="华文楷体" panose="02010600040101010101" pitchFamily="2" charset="-122"/>
              <a:ea typeface="华文楷体" panose="02010600040101010101" pitchFamily="2" charset="-122"/>
            </a:endParaRPr>
          </a:p>
          <a:p>
            <a:pPr>
              <a:defRPr/>
            </a:pPr>
            <a:r>
              <a:rPr lang="en-US" altLang="zh-CN" sz="2400" b="1" dirty="0">
                <a:latin typeface="华文楷体" panose="02010600040101010101" pitchFamily="2" charset="-122"/>
                <a:ea typeface="华文楷体" panose="02010600040101010101" pitchFamily="2" charset="-122"/>
              </a:rPr>
              <a:t>          C∷</a:t>
            </a:r>
            <a:r>
              <a:rPr lang="zh-CN" altLang="en-US" sz="2400" b="1" dirty="0">
                <a:latin typeface="华文楷体" panose="02010600040101010101" pitchFamily="2" charset="-122"/>
                <a:ea typeface="华文楷体" panose="02010600040101010101" pitchFamily="2" charset="-122"/>
              </a:rPr>
              <a:t>＝</a:t>
            </a:r>
            <a:r>
              <a:rPr lang="en-US" altLang="zh-CN" sz="2400" b="1" dirty="0" err="1">
                <a:latin typeface="华文楷体" panose="02010600040101010101" pitchFamily="2" charset="-122"/>
                <a:ea typeface="华文楷体" panose="02010600040101010101" pitchFamily="2" charset="-122"/>
              </a:rPr>
              <a:t>DaB</a:t>
            </a:r>
            <a:r>
              <a:rPr lang="en-US" altLang="zh-CN" sz="2400" b="1" dirty="0">
                <a:latin typeface="华文楷体" panose="02010600040101010101" pitchFamily="2" charset="-122"/>
                <a:ea typeface="华文楷体" panose="02010600040101010101" pitchFamily="2" charset="-122"/>
              </a:rPr>
              <a:t> | ca</a:t>
            </a:r>
          </a:p>
          <a:p>
            <a:pPr>
              <a:defRPr/>
            </a:pPr>
            <a:r>
              <a:rPr lang="en-US" altLang="zh-CN" sz="2400" b="1" dirty="0">
                <a:latin typeface="华文楷体" panose="02010600040101010101" pitchFamily="2" charset="-122"/>
                <a:ea typeface="华文楷体" panose="02010600040101010101" pitchFamily="2" charset="-122"/>
              </a:rPr>
              <a:t>          D∷</a:t>
            </a:r>
            <a:r>
              <a:rPr lang="zh-CN" altLang="en-US" sz="2400" b="1" dirty="0">
                <a:latin typeface="华文楷体" panose="02010600040101010101" pitchFamily="2" charset="-122"/>
                <a:ea typeface="华文楷体" panose="02010600040101010101" pitchFamily="2" charset="-122"/>
              </a:rPr>
              <a:t>＝</a:t>
            </a:r>
            <a:r>
              <a:rPr lang="en-US" altLang="zh-CN" sz="2400" b="1" dirty="0">
                <a:latin typeface="华文楷体" panose="02010600040101010101" pitchFamily="2" charset="-122"/>
                <a:ea typeface="华文楷体" panose="02010600040101010101" pitchFamily="2" charset="-122"/>
              </a:rPr>
              <a:t>ε| </a:t>
            </a:r>
            <a:r>
              <a:rPr lang="en-US" altLang="zh-CN" sz="2400" b="1" dirty="0" err="1">
                <a:latin typeface="华文楷体" panose="02010600040101010101" pitchFamily="2" charset="-122"/>
                <a:ea typeface="华文楷体" panose="02010600040101010101" pitchFamily="2" charset="-122"/>
              </a:rPr>
              <a:t>dD</a:t>
            </a:r>
            <a:r>
              <a:rPr lang="en-US" altLang="zh-CN" sz="2400" b="1" dirty="0">
                <a:latin typeface="华文楷体" panose="02010600040101010101" pitchFamily="2" charset="-122"/>
                <a:ea typeface="华文楷体" panose="02010600040101010101" pitchFamily="2" charset="-122"/>
              </a:rPr>
              <a:t> </a:t>
            </a:r>
          </a:p>
          <a:p>
            <a:pPr>
              <a:defRPr/>
            </a:pPr>
            <a:r>
              <a:rPr lang="en-US" altLang="zh-CN" sz="2400" b="1" dirty="0">
                <a:latin typeface="华文楷体" panose="02010600040101010101" pitchFamily="2" charset="-122"/>
                <a:ea typeface="华文楷体" panose="02010600040101010101" pitchFamily="2" charset="-122"/>
              </a:rPr>
              <a:t>          E∷</a:t>
            </a:r>
            <a:r>
              <a:rPr lang="zh-CN" altLang="en-US" sz="2400" b="1" dirty="0">
                <a:latin typeface="华文楷体" panose="02010600040101010101" pitchFamily="2" charset="-122"/>
                <a:ea typeface="华文楷体" panose="02010600040101010101" pitchFamily="2" charset="-122"/>
              </a:rPr>
              <a:t>＝</a:t>
            </a:r>
            <a:r>
              <a:rPr lang="en-US" altLang="zh-CN" sz="2400" b="1" dirty="0" err="1">
                <a:latin typeface="华文楷体" panose="02010600040101010101" pitchFamily="2" charset="-122"/>
                <a:ea typeface="华文楷体" panose="02010600040101010101" pitchFamily="2" charset="-122"/>
              </a:rPr>
              <a:t>gAf</a:t>
            </a:r>
            <a:r>
              <a:rPr lang="en-US" altLang="zh-CN" sz="2400" b="1" dirty="0">
                <a:latin typeface="华文楷体" panose="02010600040101010101" pitchFamily="2" charset="-122"/>
                <a:ea typeface="华文楷体" panose="02010600040101010101" pitchFamily="2" charset="-122"/>
              </a:rPr>
              <a:t> | c</a:t>
            </a:r>
          </a:p>
        </p:txBody>
      </p:sp>
    </p:spTree>
    <p:extLst>
      <p:ext uri="{BB962C8B-B14F-4D97-AF65-F5344CB8AC3E}">
        <p14:creationId xmlns:p14="http://schemas.microsoft.com/office/powerpoint/2010/main" val="196214684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3008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pic>
        <p:nvPicPr>
          <p:cNvPr id="430091" name="Picture 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5314" y="3297239"/>
            <a:ext cx="8497887" cy="2789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30093" name="Text Box 13"/>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30094" name="Rectangle 14"/>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spTree>
    <p:extLst>
      <p:ext uri="{BB962C8B-B14F-4D97-AF65-F5344CB8AC3E}">
        <p14:creationId xmlns:p14="http://schemas.microsoft.com/office/powerpoint/2010/main" val="4046350060"/>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40323"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40324"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40325"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a:latin typeface="Times New Roman" panose="02020603050405020304" pitchFamily="18" charset="0"/>
              </a:rPr>
              <a:t>E→TE’                      E’→+TE’|ε               T→FT’ </a:t>
            </a:r>
          </a:p>
          <a:p>
            <a:pPr>
              <a:lnSpc>
                <a:spcPct val="120000"/>
              </a:lnSpc>
              <a:buFontTx/>
              <a:buNone/>
            </a:pPr>
            <a:r>
              <a:rPr lang="en-US" altLang="zh-CN" sz="2400" b="1">
                <a:latin typeface="Times New Roman" panose="02020603050405020304" pitchFamily="18" charset="0"/>
              </a:rPr>
              <a:t>T’→*FT’ |ε             F→(E) | i </a:t>
            </a:r>
          </a:p>
        </p:txBody>
      </p:sp>
      <p:graphicFrame>
        <p:nvGraphicFramePr>
          <p:cNvPr id="440326" name="Group 6"/>
          <p:cNvGraphicFramePr>
            <a:graphicFrameLocks noGrp="1"/>
          </p:cNvGraphicFramePr>
          <p:nvPr/>
        </p:nvGraphicFramePr>
        <p:xfrm>
          <a:off x="2063750" y="3810000"/>
          <a:ext cx="8020050" cy="2573280"/>
        </p:xfrm>
        <a:graphic>
          <a:graphicData uri="http://schemas.openxmlformats.org/drawingml/2006/table">
            <a:tbl>
              <a:tblPr/>
              <a:tblGrid>
                <a:gridCol w="519113">
                  <a:extLst>
                    <a:ext uri="{9D8B030D-6E8A-4147-A177-3AD203B41FA5}">
                      <a16:colId xmlns:a16="http://schemas.microsoft.com/office/drawing/2014/main" val="3206481035"/>
                    </a:ext>
                  </a:extLst>
                </a:gridCol>
                <a:gridCol w="1227137">
                  <a:extLst>
                    <a:ext uri="{9D8B030D-6E8A-4147-A177-3AD203B41FA5}">
                      <a16:colId xmlns:a16="http://schemas.microsoft.com/office/drawing/2014/main" val="3257144015"/>
                    </a:ext>
                  </a:extLst>
                </a:gridCol>
                <a:gridCol w="1358900">
                  <a:extLst>
                    <a:ext uri="{9D8B030D-6E8A-4147-A177-3AD203B41FA5}">
                      <a16:colId xmlns:a16="http://schemas.microsoft.com/office/drawing/2014/main" val="4037496322"/>
                    </a:ext>
                  </a:extLst>
                </a:gridCol>
                <a:gridCol w="1371600">
                  <a:extLst>
                    <a:ext uri="{9D8B030D-6E8A-4147-A177-3AD203B41FA5}">
                      <a16:colId xmlns:a16="http://schemas.microsoft.com/office/drawing/2014/main" val="3257469660"/>
                    </a:ext>
                  </a:extLst>
                </a:gridCol>
                <a:gridCol w="1219200">
                  <a:extLst>
                    <a:ext uri="{9D8B030D-6E8A-4147-A177-3AD203B41FA5}">
                      <a16:colId xmlns:a16="http://schemas.microsoft.com/office/drawing/2014/main" val="546015699"/>
                    </a:ext>
                  </a:extLst>
                </a:gridCol>
                <a:gridCol w="1117600">
                  <a:extLst>
                    <a:ext uri="{9D8B030D-6E8A-4147-A177-3AD203B41FA5}">
                      <a16:colId xmlns:a16="http://schemas.microsoft.com/office/drawing/2014/main" val="3070661827"/>
                    </a:ext>
                  </a:extLst>
                </a:gridCol>
                <a:gridCol w="1206500">
                  <a:extLst>
                    <a:ext uri="{9D8B030D-6E8A-4147-A177-3AD203B41FA5}">
                      <a16:colId xmlns:a16="http://schemas.microsoft.com/office/drawing/2014/main" val="2950190263"/>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3915055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1425721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2137919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5096565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07801103"/>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39205391"/>
                  </a:ext>
                </a:extLst>
              </a:tr>
            </a:tbl>
          </a:graphicData>
        </a:graphic>
      </p:graphicFrame>
      <p:sp>
        <p:nvSpPr>
          <p:cNvPr id="440384"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40385"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a:t>
            </a:r>
            <a:endParaRPr lang="zh-CN" altLang="en-US" b="1" dirty="0">
              <a:solidFill>
                <a:srgbClr val="011893"/>
              </a:solidFill>
              <a:latin typeface="Times New Roman" panose="02020603050405020304" pitchFamily="18" charset="0"/>
            </a:endParaRPr>
          </a:p>
        </p:txBody>
      </p:sp>
      <p:sp>
        <p:nvSpPr>
          <p:cNvPr id="440386"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a:t>
            </a:r>
            <a:r>
              <a:rPr lang="en-US" altLang="zh-CN" b="1" dirty="0">
                <a:solidFill>
                  <a:srgbClr val="011893"/>
                </a:solidFill>
              </a:rPr>
              <a:t>ε</a:t>
            </a:r>
            <a:r>
              <a:rPr lang="en-US" altLang="zh-CN" b="1" dirty="0">
                <a:solidFill>
                  <a:srgbClr val="011893"/>
                </a:solidFill>
                <a:latin typeface="Times New Roman" panose="02020603050405020304" pitchFamily="18" charset="0"/>
              </a:rPr>
              <a:t>)={</a:t>
            </a:r>
            <a:r>
              <a:rPr lang="en-US" altLang="zh-CN" b="1" dirty="0">
                <a:solidFill>
                  <a:srgbClr val="011893"/>
                </a:solidFill>
              </a:rPr>
              <a:t>ε</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40387"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FIRST(FT’)={(,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40388"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FIRST(*FT’)={*}</a:t>
            </a:r>
            <a:endParaRPr lang="zh-CN" altLang="en-US" b="1" dirty="0">
              <a:solidFill>
                <a:srgbClr val="011893"/>
              </a:solidFill>
              <a:latin typeface="Times New Roman" panose="02020603050405020304" pitchFamily="18" charset="0"/>
            </a:endParaRPr>
          </a:p>
        </p:txBody>
      </p:sp>
      <p:sp>
        <p:nvSpPr>
          <p:cNvPr id="440389"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FIRST((E))={(}</a:t>
            </a:r>
            <a:endParaRPr lang="zh-CN" altLang="en-US" b="1" dirty="0">
              <a:solidFill>
                <a:srgbClr val="011893"/>
              </a:solidFill>
              <a:latin typeface="Times New Roman" panose="02020603050405020304" pitchFamily="18" charset="0"/>
            </a:endParaRPr>
          </a:p>
        </p:txBody>
      </p:sp>
      <p:sp>
        <p:nvSpPr>
          <p:cNvPr id="440390"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40391"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1919982862"/>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2851"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2852"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2853"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solidFill>
                  <a:srgbClr val="011893"/>
                </a:solidFill>
                <a:latin typeface="Times New Roman" panose="02020603050405020304" pitchFamily="18" charset="0"/>
              </a:rPr>
              <a:t>E→TE’                      </a:t>
            </a:r>
            <a:r>
              <a:rPr lang="en-US" altLang="zh-CN" sz="2400" b="1" dirty="0">
                <a:latin typeface="Times New Roman" panose="02020603050405020304" pitchFamily="18" charset="0"/>
              </a:rPr>
              <a:t>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2854" name="Group 6"/>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460751482"/>
                    </a:ext>
                  </a:extLst>
                </a:gridCol>
                <a:gridCol w="1227137">
                  <a:extLst>
                    <a:ext uri="{9D8B030D-6E8A-4147-A177-3AD203B41FA5}">
                      <a16:colId xmlns:a16="http://schemas.microsoft.com/office/drawing/2014/main" val="1549983029"/>
                    </a:ext>
                  </a:extLst>
                </a:gridCol>
                <a:gridCol w="1358900">
                  <a:extLst>
                    <a:ext uri="{9D8B030D-6E8A-4147-A177-3AD203B41FA5}">
                      <a16:colId xmlns:a16="http://schemas.microsoft.com/office/drawing/2014/main" val="3179250001"/>
                    </a:ext>
                  </a:extLst>
                </a:gridCol>
                <a:gridCol w="1371600">
                  <a:extLst>
                    <a:ext uri="{9D8B030D-6E8A-4147-A177-3AD203B41FA5}">
                      <a16:colId xmlns:a16="http://schemas.microsoft.com/office/drawing/2014/main" val="1323475327"/>
                    </a:ext>
                  </a:extLst>
                </a:gridCol>
                <a:gridCol w="1219200">
                  <a:extLst>
                    <a:ext uri="{9D8B030D-6E8A-4147-A177-3AD203B41FA5}">
                      <a16:colId xmlns:a16="http://schemas.microsoft.com/office/drawing/2014/main" val="2591956736"/>
                    </a:ext>
                  </a:extLst>
                </a:gridCol>
                <a:gridCol w="1117600">
                  <a:extLst>
                    <a:ext uri="{9D8B030D-6E8A-4147-A177-3AD203B41FA5}">
                      <a16:colId xmlns:a16="http://schemas.microsoft.com/office/drawing/2014/main" val="3255520390"/>
                    </a:ext>
                  </a:extLst>
                </a:gridCol>
                <a:gridCol w="1206500">
                  <a:extLst>
                    <a:ext uri="{9D8B030D-6E8A-4147-A177-3AD203B41FA5}">
                      <a16:colId xmlns:a16="http://schemas.microsoft.com/office/drawing/2014/main" val="2649643053"/>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5423464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3133615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1550274"/>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5565328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34917597"/>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88915807"/>
                  </a:ext>
                </a:extLst>
              </a:tr>
            </a:tbl>
          </a:graphicData>
        </a:graphic>
      </p:graphicFrame>
      <p:sp>
        <p:nvSpPr>
          <p:cNvPr id="462912"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2913"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2914"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2915"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2916"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62917"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2918"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2919"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2723642228"/>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826"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61827"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61828"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61829"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a:t>
            </a:r>
            <a:r>
              <a:rPr lang="en-US" altLang="zh-CN" sz="2400" b="1" dirty="0">
                <a:solidFill>
                  <a:srgbClr val="011893"/>
                </a:solidFill>
                <a:latin typeface="Times New Roman" panose="02020603050405020304" pitchFamily="18" charset="0"/>
              </a:rPr>
              <a:t>E’→+</a:t>
            </a:r>
            <a:r>
              <a:rPr lang="en-US" altLang="zh-CN" sz="2400" b="1" dirty="0" err="1">
                <a:solidFill>
                  <a:srgbClr val="011893"/>
                </a:solidFill>
                <a:latin typeface="Times New Roman" panose="02020603050405020304" pitchFamily="18" charset="0"/>
              </a:rPr>
              <a:t>TE’|</a:t>
            </a:r>
            <a:r>
              <a:rPr lang="en-US" altLang="zh-CN" sz="2400" b="1" dirty="0" err="1">
                <a:latin typeface="Times New Roman" panose="02020603050405020304" pitchFamily="18" charset="0"/>
              </a:rPr>
              <a:t>ε</a:t>
            </a:r>
            <a:r>
              <a:rPr lang="en-US" altLang="zh-CN" sz="2400" b="1" dirty="0">
                <a:latin typeface="Times New Roman" panose="02020603050405020304" pitchFamily="18" charset="0"/>
              </a:rPr>
              <a:t>               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61897"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553351182"/>
                    </a:ext>
                  </a:extLst>
                </a:gridCol>
                <a:gridCol w="1227137">
                  <a:extLst>
                    <a:ext uri="{9D8B030D-6E8A-4147-A177-3AD203B41FA5}">
                      <a16:colId xmlns:a16="http://schemas.microsoft.com/office/drawing/2014/main" val="2695337244"/>
                    </a:ext>
                  </a:extLst>
                </a:gridCol>
                <a:gridCol w="1358900">
                  <a:extLst>
                    <a:ext uri="{9D8B030D-6E8A-4147-A177-3AD203B41FA5}">
                      <a16:colId xmlns:a16="http://schemas.microsoft.com/office/drawing/2014/main" val="3067732354"/>
                    </a:ext>
                  </a:extLst>
                </a:gridCol>
                <a:gridCol w="1371600">
                  <a:extLst>
                    <a:ext uri="{9D8B030D-6E8A-4147-A177-3AD203B41FA5}">
                      <a16:colId xmlns:a16="http://schemas.microsoft.com/office/drawing/2014/main" val="1257261634"/>
                    </a:ext>
                  </a:extLst>
                </a:gridCol>
                <a:gridCol w="1219200">
                  <a:extLst>
                    <a:ext uri="{9D8B030D-6E8A-4147-A177-3AD203B41FA5}">
                      <a16:colId xmlns:a16="http://schemas.microsoft.com/office/drawing/2014/main" val="3363630234"/>
                    </a:ext>
                  </a:extLst>
                </a:gridCol>
                <a:gridCol w="1117600">
                  <a:extLst>
                    <a:ext uri="{9D8B030D-6E8A-4147-A177-3AD203B41FA5}">
                      <a16:colId xmlns:a16="http://schemas.microsoft.com/office/drawing/2014/main" val="1309867541"/>
                    </a:ext>
                  </a:extLst>
                </a:gridCol>
                <a:gridCol w="1206500">
                  <a:extLst>
                    <a:ext uri="{9D8B030D-6E8A-4147-A177-3AD203B41FA5}">
                      <a16:colId xmlns:a16="http://schemas.microsoft.com/office/drawing/2014/main" val="1039919196"/>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7890868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23011985"/>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1053000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49063252"/>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65859561"/>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83362488"/>
                  </a:ext>
                </a:extLst>
              </a:tr>
            </a:tbl>
          </a:graphicData>
        </a:graphic>
      </p:graphicFrame>
      <p:sp>
        <p:nvSpPr>
          <p:cNvPr id="461888"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61889"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61890"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61891"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61892"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61893"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61894"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61895"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3317605543"/>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Rectangle 2"/>
          <p:cNvSpPr>
            <a:spLocks noChangeArrowheads="1"/>
          </p:cNvSpPr>
          <p:nvPr/>
        </p:nvSpPr>
        <p:spPr bwMode="auto">
          <a:xfrm>
            <a:off x="1524000" y="1"/>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4000" b="1" dirty="0">
                <a:solidFill>
                  <a:srgbClr val="011893"/>
                </a:solidFill>
                <a:effectLst/>
                <a:latin typeface="Times New Roman" panose="02020603050405020304" pitchFamily="18" charset="0"/>
              </a:rPr>
              <a:t>§4.2.3LL(1)</a:t>
            </a:r>
            <a:r>
              <a:rPr lang="zh-CN" altLang="en-US" sz="4000" b="1" dirty="0">
                <a:solidFill>
                  <a:srgbClr val="011893"/>
                </a:solidFill>
                <a:effectLst/>
                <a:latin typeface="Times New Roman" panose="02020603050405020304" pitchFamily="18" charset="0"/>
              </a:rPr>
              <a:t>分析法</a:t>
            </a:r>
            <a:endParaRPr lang="zh-CN" altLang="en-US" sz="4800" b="1" dirty="0">
              <a:solidFill>
                <a:srgbClr val="011893"/>
              </a:solidFill>
              <a:effectLst/>
              <a:latin typeface="楷体_GB2312" pitchFamily="49" charset="-122"/>
              <a:ea typeface="楷体_GB2312" pitchFamily="49" charset="-122"/>
            </a:endParaRPr>
          </a:p>
        </p:txBody>
      </p:sp>
      <p:sp>
        <p:nvSpPr>
          <p:cNvPr id="470019" name="Rectangle 3"/>
          <p:cNvSpPr>
            <a:spLocks noChangeArrowheads="1"/>
          </p:cNvSpPr>
          <p:nvPr/>
        </p:nvSpPr>
        <p:spPr bwMode="auto">
          <a:xfrm>
            <a:off x="1697038" y="579438"/>
            <a:ext cx="4464050"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a:t>
            </a:r>
            <a:r>
              <a:rPr lang="en-US" altLang="zh-CN" sz="3200" b="1">
                <a:effectLst>
                  <a:outerShdw blurRad="38100" dist="38100" dir="2700000" algn="tl">
                    <a:srgbClr val="000000"/>
                  </a:outerShdw>
                </a:effectLst>
                <a:latin typeface="Times New Roman" panose="02020603050405020304" pitchFamily="18" charset="0"/>
                <a:ea typeface="黑体" panose="02010609060101010101" pitchFamily="49" charset="-122"/>
              </a:rPr>
              <a:t>LL(1)</a:t>
            </a: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分析表的构造</a:t>
            </a:r>
          </a:p>
        </p:txBody>
      </p:sp>
      <p:sp>
        <p:nvSpPr>
          <p:cNvPr id="470020" name="Text Box 4"/>
          <p:cNvSpPr txBox="1">
            <a:spLocks noChangeArrowheads="1"/>
          </p:cNvSpPr>
          <p:nvPr/>
        </p:nvSpPr>
        <p:spPr bwMode="auto">
          <a:xfrm>
            <a:off x="1787525" y="1371600"/>
            <a:ext cx="8077200"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b="1" dirty="0">
                <a:solidFill>
                  <a:srgbClr val="011893"/>
                </a:solidFill>
                <a:latin typeface="Times New Roman" panose="02020603050405020304" pitchFamily="18" charset="0"/>
                <a:ea typeface="楷体_GB2312" pitchFamily="49" charset="-122"/>
              </a:rPr>
              <a:t>3</a:t>
            </a:r>
            <a:r>
              <a:rPr lang="zh-CN" altLang="en-US" sz="2600" b="1" dirty="0">
                <a:solidFill>
                  <a:srgbClr val="011893"/>
                </a:solidFill>
                <a:latin typeface="Times New Roman" panose="02020603050405020304" pitchFamily="18" charset="0"/>
                <a:ea typeface="楷体_GB2312" pitchFamily="49" charset="-122"/>
              </a:rPr>
              <a:t>、由</a:t>
            </a:r>
            <a:r>
              <a:rPr lang="en-US" altLang="zh-CN" sz="2600" b="1" dirty="0">
                <a:solidFill>
                  <a:srgbClr val="011893"/>
                </a:solidFill>
                <a:latin typeface="Times New Roman" panose="02020603050405020304" pitchFamily="18" charset="0"/>
                <a:ea typeface="楷体_GB2312" pitchFamily="49" charset="-122"/>
              </a:rPr>
              <a:t>FIRST</a:t>
            </a:r>
            <a:r>
              <a:rPr lang="zh-CN" altLang="en-US" sz="2600" b="1" dirty="0">
                <a:solidFill>
                  <a:srgbClr val="011893"/>
                </a:solidFill>
                <a:latin typeface="Times New Roman" panose="02020603050405020304" pitchFamily="18" charset="0"/>
                <a:ea typeface="楷体_GB2312" pitchFamily="49" charset="-122"/>
              </a:rPr>
              <a:t>集合和</a:t>
            </a:r>
            <a:r>
              <a:rPr lang="en-US" altLang="zh-CN" sz="2600" b="1" dirty="0">
                <a:solidFill>
                  <a:srgbClr val="011893"/>
                </a:solidFill>
                <a:latin typeface="Times New Roman" panose="02020603050405020304" pitchFamily="18" charset="0"/>
                <a:ea typeface="楷体_GB2312" pitchFamily="49" charset="-122"/>
              </a:rPr>
              <a:t>FOLLOW</a:t>
            </a:r>
            <a:r>
              <a:rPr lang="zh-CN" altLang="en-US" sz="2600" b="1" dirty="0">
                <a:solidFill>
                  <a:srgbClr val="011893"/>
                </a:solidFill>
                <a:latin typeface="Times New Roman" panose="02020603050405020304" pitchFamily="18" charset="0"/>
                <a:ea typeface="楷体_GB2312" pitchFamily="49" charset="-122"/>
              </a:rPr>
              <a:t>集合构造</a:t>
            </a:r>
            <a:r>
              <a:rPr lang="en-US" altLang="zh-CN" sz="2600" b="1" dirty="0">
                <a:solidFill>
                  <a:srgbClr val="011893"/>
                </a:solidFill>
                <a:latin typeface="Times New Roman" panose="02020603050405020304" pitchFamily="18" charset="0"/>
                <a:ea typeface="楷体_GB2312" pitchFamily="49" charset="-122"/>
              </a:rPr>
              <a:t>LL(1)</a:t>
            </a:r>
            <a:r>
              <a:rPr lang="zh-CN" altLang="en-US" sz="2600" b="1" dirty="0">
                <a:solidFill>
                  <a:srgbClr val="011893"/>
                </a:solidFill>
                <a:latin typeface="Times New Roman" panose="02020603050405020304" pitchFamily="18" charset="0"/>
                <a:ea typeface="楷体_GB2312" pitchFamily="49" charset="-122"/>
              </a:rPr>
              <a:t>分析表</a:t>
            </a:r>
          </a:p>
        </p:txBody>
      </p:sp>
      <p:sp>
        <p:nvSpPr>
          <p:cNvPr id="470021" name="Rectangle 5"/>
          <p:cNvSpPr>
            <a:spLocks noChangeArrowheads="1"/>
          </p:cNvSpPr>
          <p:nvPr/>
        </p:nvSpPr>
        <p:spPr bwMode="auto">
          <a:xfrm>
            <a:off x="2384425" y="1844676"/>
            <a:ext cx="7373938" cy="9787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20000"/>
              </a:lnSpc>
              <a:buFontTx/>
              <a:buNone/>
            </a:pPr>
            <a:r>
              <a:rPr lang="en-US" altLang="zh-CN" sz="2400" b="1" dirty="0">
                <a:latin typeface="Times New Roman" panose="02020603050405020304" pitchFamily="18" charset="0"/>
              </a:rPr>
              <a:t>E→TE’                      E’→+</a:t>
            </a:r>
            <a:r>
              <a:rPr lang="en-US" altLang="zh-CN" sz="2400" b="1" dirty="0" err="1">
                <a:latin typeface="Times New Roman" panose="02020603050405020304" pitchFamily="18" charset="0"/>
              </a:rPr>
              <a:t>TE’|ε</a:t>
            </a:r>
            <a:r>
              <a:rPr lang="en-US" altLang="zh-CN" sz="2400" b="1" dirty="0">
                <a:latin typeface="Times New Roman" panose="02020603050405020304" pitchFamily="18" charset="0"/>
              </a:rPr>
              <a:t>               </a:t>
            </a:r>
            <a:r>
              <a:rPr lang="en-US" altLang="zh-CN" sz="2400" b="1" dirty="0">
                <a:solidFill>
                  <a:srgbClr val="011893"/>
                </a:solidFill>
                <a:latin typeface="Times New Roman" panose="02020603050405020304" pitchFamily="18" charset="0"/>
              </a:rPr>
              <a:t>T→FT’ </a:t>
            </a:r>
          </a:p>
          <a:p>
            <a:pPr>
              <a:lnSpc>
                <a:spcPct val="120000"/>
              </a:lnSpc>
              <a:buFontTx/>
              <a:buNone/>
            </a:pPr>
            <a:r>
              <a:rPr lang="en-US" altLang="zh-CN" sz="2400" b="1" dirty="0">
                <a:latin typeface="Times New Roman" panose="02020603050405020304" pitchFamily="18" charset="0"/>
              </a:rPr>
              <a:t>T’→*FT’ |ε             F→(E)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p>
        </p:txBody>
      </p:sp>
      <p:graphicFrame>
        <p:nvGraphicFramePr>
          <p:cNvPr id="470089" name="Group 73"/>
          <p:cNvGraphicFramePr>
            <a:graphicFrameLocks noGrp="1"/>
          </p:cNvGraphicFramePr>
          <p:nvPr/>
        </p:nvGraphicFramePr>
        <p:xfrm>
          <a:off x="2063750" y="3810001"/>
          <a:ext cx="8020050" cy="2573280"/>
        </p:xfrm>
        <a:graphic>
          <a:graphicData uri="http://schemas.openxmlformats.org/drawingml/2006/table">
            <a:tbl>
              <a:tblPr/>
              <a:tblGrid>
                <a:gridCol w="519113">
                  <a:extLst>
                    <a:ext uri="{9D8B030D-6E8A-4147-A177-3AD203B41FA5}">
                      <a16:colId xmlns:a16="http://schemas.microsoft.com/office/drawing/2014/main" val="3693579480"/>
                    </a:ext>
                  </a:extLst>
                </a:gridCol>
                <a:gridCol w="1227137">
                  <a:extLst>
                    <a:ext uri="{9D8B030D-6E8A-4147-A177-3AD203B41FA5}">
                      <a16:colId xmlns:a16="http://schemas.microsoft.com/office/drawing/2014/main" val="2158179129"/>
                    </a:ext>
                  </a:extLst>
                </a:gridCol>
                <a:gridCol w="1358900">
                  <a:extLst>
                    <a:ext uri="{9D8B030D-6E8A-4147-A177-3AD203B41FA5}">
                      <a16:colId xmlns:a16="http://schemas.microsoft.com/office/drawing/2014/main" val="1265000373"/>
                    </a:ext>
                  </a:extLst>
                </a:gridCol>
                <a:gridCol w="1371600">
                  <a:extLst>
                    <a:ext uri="{9D8B030D-6E8A-4147-A177-3AD203B41FA5}">
                      <a16:colId xmlns:a16="http://schemas.microsoft.com/office/drawing/2014/main" val="718760138"/>
                    </a:ext>
                  </a:extLst>
                </a:gridCol>
                <a:gridCol w="1219200">
                  <a:extLst>
                    <a:ext uri="{9D8B030D-6E8A-4147-A177-3AD203B41FA5}">
                      <a16:colId xmlns:a16="http://schemas.microsoft.com/office/drawing/2014/main" val="3921141313"/>
                    </a:ext>
                  </a:extLst>
                </a:gridCol>
                <a:gridCol w="1117600">
                  <a:extLst>
                    <a:ext uri="{9D8B030D-6E8A-4147-A177-3AD203B41FA5}">
                      <a16:colId xmlns:a16="http://schemas.microsoft.com/office/drawing/2014/main" val="3534890496"/>
                    </a:ext>
                  </a:extLst>
                </a:gridCol>
                <a:gridCol w="1206500">
                  <a:extLst>
                    <a:ext uri="{9D8B030D-6E8A-4147-A177-3AD203B41FA5}">
                      <a16:colId xmlns:a16="http://schemas.microsoft.com/office/drawing/2014/main" val="2764364903"/>
                    </a:ext>
                  </a:extLst>
                </a:gridCol>
              </a:tblGrid>
              <a:tr h="1905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i</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2004076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221381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E’</a:t>
                      </a:r>
                      <a:r>
                        <a:rPr kumimoji="0" lang="en-US" altLang="zh-CN" sz="21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→+TE’</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60275229"/>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Ｔ→</a:t>
                      </a: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T→FT’</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48575606"/>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T’</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33898330"/>
                  </a:ext>
                </a:extLst>
              </a:tr>
              <a:tr h="17780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rPr>
                        <a:t>F</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zh-CN" sz="2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楷体_GB2312" pitchFamily="49" charset="-122"/>
                      </a:endParaRP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69804758"/>
                  </a:ext>
                </a:extLst>
              </a:tr>
            </a:tbl>
          </a:graphicData>
        </a:graphic>
      </p:graphicFrame>
      <p:sp>
        <p:nvSpPr>
          <p:cNvPr id="470080" name="Rectangle 64"/>
          <p:cNvSpPr>
            <a:spLocks noChangeArrowheads="1"/>
          </p:cNvSpPr>
          <p:nvPr/>
        </p:nvSpPr>
        <p:spPr bwMode="auto">
          <a:xfrm>
            <a:off x="1893888" y="2878139"/>
            <a:ext cx="197361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dirty="0">
                <a:solidFill>
                  <a:srgbClr val="011893"/>
                </a:solidFill>
                <a:latin typeface="Times New Roman" panose="02020603050405020304" pitchFamily="18" charset="0"/>
              </a:rPr>
              <a:t>FIRST(TE’)={(, </a:t>
            </a:r>
            <a:r>
              <a:rPr lang="en-US" altLang="zh-CN" b="1"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endParaRPr lang="zh-CN" altLang="en-US" b="1" dirty="0">
              <a:solidFill>
                <a:srgbClr val="011893"/>
              </a:solidFill>
              <a:latin typeface="Times New Roman" panose="02020603050405020304" pitchFamily="18" charset="0"/>
            </a:endParaRPr>
          </a:p>
        </p:txBody>
      </p:sp>
      <p:sp>
        <p:nvSpPr>
          <p:cNvPr id="470081" name="Rectangle 65"/>
          <p:cNvSpPr>
            <a:spLocks noChangeArrowheads="1"/>
          </p:cNvSpPr>
          <p:nvPr/>
        </p:nvSpPr>
        <p:spPr bwMode="auto">
          <a:xfrm>
            <a:off x="4235450" y="2878139"/>
            <a:ext cx="1980029"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FIRST(+TE’)={+}</a:t>
            </a:r>
            <a:endParaRPr lang="zh-CN" altLang="en-US" b="1">
              <a:solidFill>
                <a:srgbClr val="011893"/>
              </a:solidFill>
              <a:latin typeface="Times New Roman" panose="02020603050405020304" pitchFamily="18" charset="0"/>
            </a:endParaRPr>
          </a:p>
        </p:txBody>
      </p:sp>
      <p:sp>
        <p:nvSpPr>
          <p:cNvPr id="470082" name="Rectangle 66"/>
          <p:cNvSpPr>
            <a:spLocks noChangeArrowheads="1"/>
          </p:cNvSpPr>
          <p:nvPr/>
        </p:nvSpPr>
        <p:spPr bwMode="auto">
          <a:xfrm>
            <a:off x="6526213" y="2863850"/>
            <a:ext cx="1544012" cy="411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a:t>
            </a:r>
            <a:r>
              <a:rPr lang="en-US" altLang="zh-CN" b="1">
                <a:solidFill>
                  <a:srgbClr val="011893"/>
                </a:solidFill>
              </a:rPr>
              <a:t>ε</a:t>
            </a:r>
            <a:r>
              <a:rPr lang="en-US" altLang="zh-CN" b="1">
                <a:solidFill>
                  <a:srgbClr val="011893"/>
                </a:solidFill>
                <a:latin typeface="Times New Roman" panose="02020603050405020304" pitchFamily="18" charset="0"/>
              </a:rPr>
              <a:t>)={</a:t>
            </a:r>
            <a:r>
              <a:rPr lang="en-US" altLang="zh-CN" b="1">
                <a:solidFill>
                  <a:srgbClr val="011893"/>
                </a:solidFill>
              </a:rPr>
              <a:t>ε</a:t>
            </a:r>
            <a:r>
              <a:rPr lang="en-US" altLang="zh-CN" b="1">
                <a:solidFill>
                  <a:srgbClr val="011893"/>
                </a:solidFill>
                <a:latin typeface="Times New Roman" panose="02020603050405020304" pitchFamily="18" charset="0"/>
              </a:rPr>
              <a:t>}</a:t>
            </a:r>
            <a:endParaRPr lang="zh-CN" altLang="en-US" b="1">
              <a:solidFill>
                <a:srgbClr val="011893"/>
              </a:solidFill>
              <a:latin typeface="Times New Roman" panose="02020603050405020304" pitchFamily="18" charset="0"/>
            </a:endParaRPr>
          </a:p>
        </p:txBody>
      </p:sp>
      <p:sp>
        <p:nvSpPr>
          <p:cNvPr id="470083" name="Rectangle 67"/>
          <p:cNvSpPr>
            <a:spLocks noChangeArrowheads="1"/>
          </p:cNvSpPr>
          <p:nvPr/>
        </p:nvSpPr>
        <p:spPr bwMode="auto">
          <a:xfrm>
            <a:off x="8547100" y="2852739"/>
            <a:ext cx="1960793"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 i}</a:t>
            </a:r>
            <a:endParaRPr lang="zh-CN" altLang="en-US" b="1">
              <a:solidFill>
                <a:srgbClr val="011893"/>
              </a:solidFill>
              <a:latin typeface="Times New Roman" panose="02020603050405020304" pitchFamily="18" charset="0"/>
            </a:endParaRPr>
          </a:p>
        </p:txBody>
      </p:sp>
      <p:sp>
        <p:nvSpPr>
          <p:cNvPr id="470084" name="Rectangle 68"/>
          <p:cNvSpPr>
            <a:spLocks noChangeArrowheads="1"/>
          </p:cNvSpPr>
          <p:nvPr/>
        </p:nvSpPr>
        <p:spPr bwMode="auto">
          <a:xfrm>
            <a:off x="1887538" y="3189289"/>
            <a:ext cx="1935145"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FIRST(*FT’)={*}</a:t>
            </a:r>
            <a:endParaRPr lang="zh-CN" altLang="en-US" b="1">
              <a:solidFill>
                <a:srgbClr val="011893"/>
              </a:solidFill>
              <a:latin typeface="Times New Roman" panose="02020603050405020304" pitchFamily="18" charset="0"/>
            </a:endParaRPr>
          </a:p>
        </p:txBody>
      </p:sp>
      <p:sp>
        <p:nvSpPr>
          <p:cNvPr id="470085" name="Rectangle 69"/>
          <p:cNvSpPr>
            <a:spLocks noChangeArrowheads="1"/>
          </p:cNvSpPr>
          <p:nvPr/>
        </p:nvSpPr>
        <p:spPr bwMode="auto">
          <a:xfrm>
            <a:off x="4241800" y="3197226"/>
            <a:ext cx="1717137"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FIRST((E))={(}</a:t>
            </a:r>
            <a:endParaRPr lang="zh-CN" altLang="en-US" b="1">
              <a:solidFill>
                <a:srgbClr val="011893"/>
              </a:solidFill>
              <a:latin typeface="Times New Roman" panose="02020603050405020304" pitchFamily="18" charset="0"/>
            </a:endParaRPr>
          </a:p>
        </p:txBody>
      </p:sp>
      <p:sp>
        <p:nvSpPr>
          <p:cNvPr id="470086" name="Rectangle 70"/>
          <p:cNvSpPr>
            <a:spLocks noChangeArrowheads="1"/>
          </p:cNvSpPr>
          <p:nvPr/>
        </p:nvSpPr>
        <p:spPr bwMode="auto">
          <a:xfrm>
            <a:off x="6518275" y="3197226"/>
            <a:ext cx="1460656" cy="406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5000"/>
              </a:lnSpc>
            </a:pPr>
            <a:r>
              <a:rPr lang="en-US" altLang="zh-CN" b="1">
                <a:solidFill>
                  <a:srgbClr val="011893"/>
                </a:solidFill>
                <a:latin typeface="Times New Roman" panose="02020603050405020304" pitchFamily="18" charset="0"/>
              </a:rPr>
              <a:t>FIRST(i)={i}</a:t>
            </a:r>
            <a:endParaRPr lang="zh-CN" altLang="en-US" b="1">
              <a:solidFill>
                <a:srgbClr val="011893"/>
              </a:solidFill>
              <a:latin typeface="Times New Roman" panose="02020603050405020304" pitchFamily="18" charset="0"/>
            </a:endParaRPr>
          </a:p>
        </p:txBody>
      </p:sp>
      <p:sp>
        <p:nvSpPr>
          <p:cNvPr id="470087" name="Rectangle 71"/>
          <p:cNvSpPr>
            <a:spLocks noChangeArrowheads="1"/>
          </p:cNvSpPr>
          <p:nvPr/>
        </p:nvSpPr>
        <p:spPr bwMode="auto">
          <a:xfrm>
            <a:off x="1790700" y="2844800"/>
            <a:ext cx="8712200" cy="812800"/>
          </a:xfrm>
          <a:prstGeom prst="rect">
            <a:avLst/>
          </a:prstGeom>
          <a:noFill/>
          <a:ln w="19050">
            <a:solidFill>
              <a:schemeClr val="tx1"/>
            </a:solidFill>
            <a:prstDash val="sysDot"/>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1447212430"/>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8C0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15195</TotalTime>
  <Words>15294</Words>
  <Application>Microsoft Office PowerPoint</Application>
  <PresentationFormat>宽屏</PresentationFormat>
  <Paragraphs>2714</Paragraphs>
  <Slides>116</Slides>
  <Notes>1</Notes>
  <HiddenSlides>0</HiddenSlides>
  <MMClips>0</MMClips>
  <ScaleCrop>false</ScaleCrop>
  <HeadingPairs>
    <vt:vector size="6" baseType="variant">
      <vt:variant>
        <vt:lpstr>已用的字体</vt:lpstr>
      </vt:variant>
      <vt:variant>
        <vt:i4>15</vt:i4>
      </vt:variant>
      <vt:variant>
        <vt:lpstr>主题</vt:lpstr>
      </vt:variant>
      <vt:variant>
        <vt:i4>3</vt:i4>
      </vt:variant>
      <vt:variant>
        <vt:lpstr>幻灯片标题</vt:lpstr>
      </vt:variant>
      <vt:variant>
        <vt:i4>116</vt:i4>
      </vt:variant>
    </vt:vector>
  </HeadingPairs>
  <TitlesOfParts>
    <vt:vector size="134" baseType="lpstr">
      <vt:lpstr>方正正粗黑简体</vt:lpstr>
      <vt:lpstr>黑体</vt:lpstr>
      <vt:lpstr>华文楷体</vt:lpstr>
      <vt:lpstr>楷体</vt:lpstr>
      <vt:lpstr>楷体_GB2312</vt:lpstr>
      <vt:lpstr>宋体</vt:lpstr>
      <vt:lpstr>微软雅黑</vt:lpstr>
      <vt:lpstr>Arial</vt:lpstr>
      <vt:lpstr>Calibri</vt:lpstr>
      <vt:lpstr>Calibri Light</vt:lpstr>
      <vt:lpstr>Courier New</vt:lpstr>
      <vt:lpstr>Symbol</vt:lpstr>
      <vt:lpstr>Times New Roman</vt:lpstr>
      <vt:lpstr>Wingdings</vt:lpstr>
      <vt:lpstr>Wingdings 2</vt:lpstr>
      <vt:lpstr>1_Office 主题</vt:lpstr>
      <vt:lpstr>2_Office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zhanghong</dc:creator>
  <cp:keywords/>
  <dc:description/>
  <cp:lastModifiedBy>jly</cp:lastModifiedBy>
  <cp:revision>931</cp:revision>
  <dcterms:created xsi:type="dcterms:W3CDTF">2015-10-08T06:42:00Z</dcterms:created>
  <dcterms:modified xsi:type="dcterms:W3CDTF">2021-04-28T12:59:06Z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2052-10.1.0.7643</vt:lpwstr>
  </property>
</Properties>
</file>